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4"/>
  </p:notesMasterIdLst>
  <p:sldIdLst>
    <p:sldId id="256" r:id="rId2"/>
    <p:sldId id="264" r:id="rId3"/>
    <p:sldId id="257" r:id="rId4"/>
    <p:sldId id="258" r:id="rId5"/>
    <p:sldId id="259" r:id="rId6"/>
    <p:sldId id="260" r:id="rId7"/>
    <p:sldId id="267" r:id="rId8"/>
    <p:sldId id="261" r:id="rId9"/>
    <p:sldId id="265" r:id="rId10"/>
    <p:sldId id="262" r:id="rId11"/>
    <p:sldId id="263" r:id="rId12"/>
    <p:sldId id="266" r:id="rId13"/>
  </p:sldIdLst>
  <p:sldSz cx="14630400" cy="8229600"/>
  <p:notesSz cx="8229600" cy="14630400"/>
  <p:embeddedFontLst>
    <p:embeddedFont>
      <p:font typeface="Barlow Bold" panose="020B0604020202020204" charset="0"/>
      <p:bold r:id="rId15"/>
    </p:embeddedFont>
    <p:embeddedFont>
      <p:font typeface="Montserrat" panose="00000500000000000000" pitchFamily="2" charset="0"/>
      <p:regular r:id="rId16"/>
      <p:bold r:id="rId17"/>
      <p:italic r:id="rId18"/>
      <p:bold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08032E-5FA9-41A4-9616-D3E318044DC7}" v="859" dt="2025-06-12T04:26:14.3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185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620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6E14A-F704-EF5C-02EA-AD87F74A1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5F6CF-1421-4BEF-25C3-C8221601F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05F496-043A-EDAE-7356-969E09EE97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CC701D-FAF9-D0FA-53EF-F380F66F1841}"/>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03571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979889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65298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3302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158530"/>
      </p:ext>
    </p:extLst>
  </p:cSld>
  <p:clrMapOvr>
    <a:masterClrMapping/>
  </p:clrMapOvr>
  <p:extLst>
    <p:ext uri="{DCECCB84-F9BA-43D5-87BE-67443E8EF086}">
      <p15:sldGuideLst xmlns:p15="http://schemas.microsoft.com/office/powerpoint/2012/main">
        <p15:guide id="1" orient="horz" pos="2592" userDrawn="1">
          <p15:clr>
            <a:srgbClr val="FBAE40"/>
          </p15:clr>
        </p15:guide>
        <p15:guide id="2" pos="460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554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404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336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144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622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873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943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1255952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479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915076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728493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41434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73327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456415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695005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658224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6/13/2025</a:t>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91682353"/>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17/06/relationships/model3d" Target="../media/model3d1.glb"/><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0FF7E67-3C4B-978B-DE54-E219CE8C0F3B}"/>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6F379D97-885E-283B-040C-C02553947578}"/>
              </a:ext>
            </a:extLst>
          </p:cNvPr>
          <p:cNvSpPr txBox="1"/>
          <p:nvPr/>
        </p:nvSpPr>
        <p:spPr>
          <a:xfrm>
            <a:off x="2771163" y="5494317"/>
            <a:ext cx="4777740" cy="830997"/>
          </a:xfrm>
          <a:prstGeom prst="rect">
            <a:avLst/>
          </a:prstGeom>
          <a:noFill/>
          <a:effectLst>
            <a:outerShdw blurRad="393700" dist="228600" dir="5400000" algn="t" rotWithShape="0">
              <a:prstClr val="black">
                <a:alpha val="58000"/>
              </a:prstClr>
            </a:outerShdw>
          </a:effectLst>
        </p:spPr>
        <p:txBody>
          <a:bodyPr wrap="square" rtlCol="0">
            <a:spAutoFit/>
          </a:bodyPr>
          <a:lstStyle/>
          <a:p>
            <a:r>
              <a:rPr lang="en-US" sz="4800">
                <a:gradFill>
                  <a:gsLst>
                    <a:gs pos="0">
                      <a:schemeClr val="tx1"/>
                    </a:gs>
                    <a:gs pos="72000">
                      <a:srgbClr val="00B0F0"/>
                    </a:gs>
                    <a:gs pos="83000">
                      <a:srgbClr val="00B0F0"/>
                    </a:gs>
                    <a:gs pos="100000">
                      <a:srgbClr val="00B0F0"/>
                    </a:gs>
                  </a:gsLst>
                  <a:lin ang="5400000" scaled="1"/>
                </a:gradFill>
                <a:effectLst>
                  <a:outerShdw blurRad="444500" dist="1054100" dir="17820000" sx="59000" sy="59000" algn="bl" rotWithShape="0">
                    <a:prstClr val="black">
                      <a:alpha val="80000"/>
                    </a:prstClr>
                  </a:outerShdw>
                </a:effectLst>
                <a:latin typeface="Times New Roman" panose="02020603050405020304" pitchFamily="18" charset="0"/>
                <a:cs typeface="Times New Roman" panose="02020603050405020304" pitchFamily="18" charset="0"/>
              </a:rPr>
              <a:t>ADHILSHA N A</a:t>
            </a:r>
            <a:endParaRPr lang="en-IN" sz="4800">
              <a:gradFill>
                <a:gsLst>
                  <a:gs pos="0">
                    <a:schemeClr val="tx1"/>
                  </a:gs>
                  <a:gs pos="72000">
                    <a:srgbClr val="00B0F0"/>
                  </a:gs>
                  <a:gs pos="83000">
                    <a:srgbClr val="00B0F0"/>
                  </a:gs>
                  <a:gs pos="100000">
                    <a:srgbClr val="00B0F0"/>
                  </a:gs>
                </a:gsLst>
                <a:lin ang="5400000" scaled="1"/>
              </a:gradFill>
              <a:effectLst>
                <a:outerShdw blurRad="444500" dist="1054100" dir="17820000" sx="59000" sy="59000" algn="bl" rotWithShape="0">
                  <a:prstClr val="black">
                    <a:alpha val="80000"/>
                  </a:prstClr>
                </a:outerShdw>
              </a:effectLst>
              <a:latin typeface="Times New Roman" panose="02020603050405020304" pitchFamily="18" charset="0"/>
              <a:cs typeface="Times New Roman" panose="02020603050405020304" pitchFamily="18" charset="0"/>
            </a:endParaRPr>
          </a:p>
        </p:txBody>
      </p:sp>
      <p:sp>
        <p:nvSpPr>
          <p:cNvPr id="3" name="Text 0"/>
          <p:cNvSpPr/>
          <p:nvPr/>
        </p:nvSpPr>
        <p:spPr>
          <a:xfrm>
            <a:off x="758309" y="1904286"/>
            <a:ext cx="7627382" cy="1425416"/>
          </a:xfrm>
          <a:prstGeom prst="rect">
            <a:avLst/>
          </a:prstGeom>
          <a:noFill/>
          <a:ln/>
        </p:spPr>
        <p:txBody>
          <a:bodyPr wrap="square" lIns="0" tIns="0" rIns="0" bIns="0" rtlCol="0" anchor="t"/>
          <a:lstStyle/>
          <a:p>
            <a:pPr marL="0" indent="0" algn="l">
              <a:lnSpc>
                <a:spcPts val="5600"/>
              </a:lnSpc>
              <a:buNone/>
            </a:pPr>
            <a:endParaRPr lang="en-US" sz="4450"/>
          </a:p>
        </p:txBody>
      </p:sp>
      <p:sp>
        <p:nvSpPr>
          <p:cNvPr id="13" name="TextBox 12">
            <a:extLst>
              <a:ext uri="{FF2B5EF4-FFF2-40B4-BE49-F238E27FC236}">
                <a16:creationId xmlns:a16="http://schemas.microsoft.com/office/drawing/2014/main" id="{884BD661-3F6A-74F8-45B0-DC4C6E62DA07}"/>
              </a:ext>
            </a:extLst>
          </p:cNvPr>
          <p:cNvSpPr txBox="1"/>
          <p:nvPr/>
        </p:nvSpPr>
        <p:spPr>
          <a:xfrm>
            <a:off x="521679" y="2333606"/>
            <a:ext cx="5940081" cy="2862322"/>
          </a:xfrm>
          <a:prstGeom prst="rect">
            <a:avLst/>
          </a:prstGeom>
          <a:noFill/>
        </p:spPr>
        <p:txBody>
          <a:bodyPr wrap="square" rtlCol="0">
            <a:spAutoFit/>
          </a:bodyPr>
          <a:lstStyle/>
          <a:p>
            <a:r>
              <a:rPr lang="en-US" sz="6000" b="1">
                <a:gradFill>
                  <a:gsLst>
                    <a:gs pos="0">
                      <a:schemeClr val="tx1"/>
                    </a:gs>
                    <a:gs pos="72000">
                      <a:srgbClr val="00B0F0"/>
                    </a:gs>
                    <a:gs pos="83000">
                      <a:srgbClr val="00B0F0"/>
                    </a:gs>
                    <a:gs pos="100000">
                      <a:srgbClr val="00B0F0"/>
                    </a:gs>
                  </a:gsLst>
                  <a:lin ang="5400000" scaled="1"/>
                </a:gradFill>
                <a:effectLst>
                  <a:outerShdw blurRad="101600" dist="76200" dir="12660000" algn="bl" rotWithShape="0">
                    <a:prstClr val="black"/>
                  </a:outerShdw>
                </a:effectLst>
                <a:latin typeface="Times New Roman" panose="02020603050405020304" pitchFamily="18" charset="0"/>
                <a:cs typeface="Times New Roman" panose="02020603050405020304" pitchFamily="18" charset="0"/>
              </a:rPr>
              <a:t>AIRPLANE PASSENGER SATISFACTION</a:t>
            </a:r>
            <a:endParaRPr lang="en-IN" sz="6000" b="1">
              <a:gradFill>
                <a:gsLst>
                  <a:gs pos="0">
                    <a:schemeClr val="tx1"/>
                  </a:gs>
                  <a:gs pos="72000">
                    <a:srgbClr val="00B0F0"/>
                  </a:gs>
                  <a:gs pos="83000">
                    <a:srgbClr val="00B0F0"/>
                  </a:gs>
                  <a:gs pos="100000">
                    <a:srgbClr val="00B0F0"/>
                  </a:gs>
                </a:gsLst>
                <a:lin ang="5400000" scaled="1"/>
              </a:gradFill>
              <a:effectLst>
                <a:outerShdw blurRad="101600" dist="76200" dir="12660000" algn="bl" rotWithShape="0">
                  <a:prstClr val="black"/>
                </a:outerShdw>
              </a:effectLst>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8CF53637-71FE-3285-64B9-37C0D1311513}"/>
              </a:ext>
            </a:extLst>
          </p:cNvPr>
          <p:cNvGrpSpPr/>
          <p:nvPr/>
        </p:nvGrpSpPr>
        <p:grpSpPr>
          <a:xfrm>
            <a:off x="-13586801" y="-228065"/>
            <a:ext cx="30758519" cy="10146808"/>
            <a:chOff x="-16585319" y="14866222"/>
            <a:chExt cx="30758519" cy="9320816"/>
          </a:xfrm>
        </p:grpSpPr>
        <p:grpSp>
          <p:nvGrpSpPr>
            <p:cNvPr id="14" name="Group 13">
              <a:extLst>
                <a:ext uri="{FF2B5EF4-FFF2-40B4-BE49-F238E27FC236}">
                  <a16:creationId xmlns:a16="http://schemas.microsoft.com/office/drawing/2014/main" id="{DC86346D-1286-E037-0647-3D51370F4A6B}"/>
                </a:ext>
              </a:extLst>
            </p:cNvPr>
            <p:cNvGrpSpPr/>
            <p:nvPr/>
          </p:nvGrpSpPr>
          <p:grpSpPr>
            <a:xfrm>
              <a:off x="-11091499" y="15075169"/>
              <a:ext cx="25264699" cy="8312572"/>
              <a:chOff x="-32778018" y="17361169"/>
              <a:chExt cx="25264699" cy="8312572"/>
            </a:xfrm>
            <a:blipFill>
              <a:blip r:embed="rId4"/>
              <a:stretch>
                <a:fillRect/>
              </a:stretch>
            </a:blipFill>
          </p:grpSpPr>
          <p:sp>
            <p:nvSpPr>
              <p:cNvPr id="4" name="Rectangle 3">
                <a:extLst>
                  <a:ext uri="{FF2B5EF4-FFF2-40B4-BE49-F238E27FC236}">
                    <a16:creationId xmlns:a16="http://schemas.microsoft.com/office/drawing/2014/main" id="{9F2FE8BA-40CA-9165-2E3B-1EEA662E869A}"/>
                  </a:ext>
                </a:extLst>
              </p:cNvPr>
              <p:cNvSpPr/>
              <p:nvPr/>
            </p:nvSpPr>
            <p:spPr>
              <a:xfrm>
                <a:off x="-29329453" y="17361170"/>
                <a:ext cx="21816134" cy="831257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244AF0AB-E4E2-1DE4-0B6D-47FAB31A1E78}"/>
                  </a:ext>
                </a:extLst>
              </p:cNvPr>
              <p:cNvSpPr/>
              <p:nvPr/>
            </p:nvSpPr>
            <p:spPr>
              <a:xfrm rot="10800000">
                <a:off x="-32778018" y="17361169"/>
                <a:ext cx="3448564" cy="5066542"/>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0CEA6BA1-E79B-92A0-1D26-5011E5513659}"/>
                  </a:ext>
                </a:extLst>
              </p:cNvPr>
              <p:cNvSpPr/>
              <p:nvPr/>
            </p:nvSpPr>
            <p:spPr>
              <a:xfrm rot="10800000" flipV="1">
                <a:off x="-32778017" y="20607199"/>
                <a:ext cx="3448564" cy="5066542"/>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mc:Choice xmlns:am3d="http://schemas.microsoft.com/office/drawing/2017/model3d" Requires="am3d">
            <p:graphicFrame>
              <p:nvGraphicFramePr>
                <p:cNvPr id="12" name="3D Model 11" descr="Airplane">
                  <a:extLst>
                    <a:ext uri="{FF2B5EF4-FFF2-40B4-BE49-F238E27FC236}">
                      <a16:creationId xmlns:a16="http://schemas.microsoft.com/office/drawing/2014/main" id="{524A620A-E756-7D6B-47BF-43C0E25242CD}"/>
                    </a:ext>
                  </a:extLst>
                </p:cNvPr>
                <p:cNvGraphicFramePr>
                  <a:graphicFrameLocks noChangeAspect="1"/>
                </p:cNvGraphicFramePr>
                <p:nvPr>
                  <p:extLst>
                    <p:ext uri="{D42A27DB-BD31-4B8C-83A1-F6EECF244321}">
                      <p14:modId xmlns:p14="http://schemas.microsoft.com/office/powerpoint/2010/main" val="60395055"/>
                    </p:ext>
                  </p:extLst>
                </p:nvPr>
              </p:nvGraphicFramePr>
              <p:xfrm>
                <a:off x="-16585319" y="14866222"/>
                <a:ext cx="12390950" cy="9320816"/>
              </p:xfrm>
              <a:graphic>
                <a:graphicData uri="http://schemas.microsoft.com/office/drawing/2017/model3d">
                  <am3d:model3d r:embed="rId5">
                    <am3d:spPr>
                      <a:xfrm>
                        <a:off x="0" y="0"/>
                        <a:ext cx="12390950" cy="9320816"/>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5396832" ay="-372598" az="5429423"/>
                      <am3d:postTrans dx="0" dy="0" dz="0"/>
                    </am3d:trans>
                    <am3d:raster rName="Office3DRenderer" rVer="16.0.8326">
                      <am3d:blip r:embed="rId6"/>
                    </am3d:raster>
                    <am3d:objViewport viewportSz="171135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Airplane">
                  <a:extLst>
                    <a:ext uri="{FF2B5EF4-FFF2-40B4-BE49-F238E27FC236}">
                      <a16:creationId xmlns:a16="http://schemas.microsoft.com/office/drawing/2014/main" id="{524A620A-E756-7D6B-47BF-43C0E25242CD}"/>
                    </a:ext>
                  </a:extLst>
                </p:cNvPr>
                <p:cNvPicPr>
                  <a:picLocks noGrp="1" noRot="1" noChangeAspect="1" noMove="1" noResize="1" noEditPoints="1" noAdjustHandles="1" noChangeArrowheads="1" noChangeShapeType="1" noCrop="1"/>
                </p:cNvPicPr>
                <p:nvPr/>
              </p:nvPicPr>
              <p:blipFill>
                <a:blip r:embed="rId6"/>
                <a:stretch>
                  <a:fillRect/>
                </a:stretch>
              </p:blipFill>
              <p:spPr>
                <a:xfrm>
                  <a:off x="-13586801" y="-228065"/>
                  <a:ext cx="12390950" cy="10146808"/>
                </a:xfrm>
                <a:prstGeom prst="rect">
                  <a:avLst/>
                </a:prstGeom>
              </p:spPr>
            </p:pic>
          </mc:Fallback>
        </mc:AlternateContent>
        <p:sp>
          <p:nvSpPr>
            <p:cNvPr id="9" name="Rectangle 8">
              <a:extLst>
                <a:ext uri="{FF2B5EF4-FFF2-40B4-BE49-F238E27FC236}">
                  <a16:creationId xmlns:a16="http://schemas.microsoft.com/office/drawing/2014/main" id="{F3EA137E-8108-0253-1294-0CAD9463D23B}"/>
                </a:ext>
              </a:extLst>
            </p:cNvPr>
            <p:cNvSpPr/>
            <p:nvPr/>
          </p:nvSpPr>
          <p:spPr>
            <a:xfrm>
              <a:off x="-3665613" y="18321198"/>
              <a:ext cx="16330207" cy="1922512"/>
            </a:xfrm>
            <a:prstGeom prst="rect">
              <a:avLst/>
            </a:prstGeom>
            <a:noFill/>
          </p:spPr>
          <p:txBody>
            <a:bodyPr wrap="square" lIns="91440" tIns="45720" rIns="91440" bIns="45720">
              <a:spAutoFit/>
              <a:scene3d>
                <a:camera prst="perspectiveFront"/>
                <a:lightRig rig="threePt" dir="t"/>
              </a:scene3d>
            </a:bodyPr>
            <a:lstStyle/>
            <a:p>
              <a:pPr algn="ctr"/>
              <a:r>
                <a:rPr lang="en-US" sz="13000" b="1" spc="5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GOOD MORNING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indefinite" accel="28000" decel="48000" autoRev="1" fill="remove" nodeType="clickEffect">
                                  <p:stCondLst>
                                    <p:cond delay="0"/>
                                  </p:stCondLst>
                                  <p:endCondLst>
                                    <p:cond evt="onNext" delay="0">
                                      <p:tgtEl>
                                        <p:sldTgt/>
                                      </p:tgtEl>
                                    </p:cond>
                                  </p:endCondLst>
                                  <p:childTnLst>
                                    <p:animScale>
                                      <p:cBhvr>
                                        <p:cTn id="6" dur="5000" fill="hold"/>
                                        <p:tgtEl>
                                          <p:spTgt spid="11"/>
                                        </p:tgtEl>
                                      </p:cBhvr>
                                      <p:by x="120000" y="120000"/>
                                    </p:animScale>
                                  </p:childTnLst>
                                </p:cTn>
                              </p:par>
                              <p:par>
                                <p:cTn id="7" presetID="63" presetClass="path" presetSubtype="0" accel="50000" decel="50000" fill="hold" nodeType="withEffect">
                                  <p:stCondLst>
                                    <p:cond delay="1000"/>
                                  </p:stCondLst>
                                  <p:childTnLst>
                                    <p:animMotion origin="layout" path="M -4.34028E-6 -4.5679E-6 L 2.14497 -0.01581 " pathEditMode="relative" rAng="0" ptsTypes="AA">
                                      <p:cBhvr>
                                        <p:cTn id="8" dur="4750" fill="hold"/>
                                        <p:tgtEl>
                                          <p:spTgt spid="15"/>
                                        </p:tgtEl>
                                        <p:attrNameLst>
                                          <p:attrName>ppt_x</p:attrName>
                                          <p:attrName>ppt_y</p:attrName>
                                        </p:attrNameLst>
                                      </p:cBhvr>
                                      <p:rCtr x="107248" y="-7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270628" y="363323"/>
            <a:ext cx="9300091" cy="763571"/>
          </a:xfrm>
          <a:prstGeom prst="rect">
            <a:avLst/>
          </a:prstGeom>
          <a:noFill/>
          <a:ln/>
        </p:spPr>
        <p:txBody>
          <a:bodyPr wrap="square" lIns="0" tIns="0" rIns="0" bIns="0" rtlCol="0" anchor="t"/>
          <a:lstStyle/>
          <a:p>
            <a:pPr marL="0" indent="0" algn="l">
              <a:lnSpc>
                <a:spcPts val="5600"/>
              </a:lnSpc>
              <a:buNone/>
            </a:pPr>
            <a:r>
              <a:rPr lang="en-US" sz="4450" b="1">
                <a:gradFill>
                  <a:gsLst>
                    <a:gs pos="0">
                      <a:schemeClr val="tx1"/>
                    </a:gs>
                    <a:gs pos="99000">
                      <a:srgbClr val="00B0F0"/>
                    </a:gs>
                  </a:gsLst>
                  <a:lin ang="5400000" scaled="1"/>
                </a:gradFill>
                <a:latin typeface="Times New Roman" panose="02020603050405020304" pitchFamily="18" charset="0"/>
                <a:ea typeface="Barlow Bold" pitchFamily="34" charset="-122"/>
                <a:cs typeface="Times New Roman" panose="02020603050405020304" pitchFamily="18" charset="0"/>
              </a:rPr>
              <a:t>Optimizing for Passenger Satisfaction</a:t>
            </a:r>
            <a:endParaRPr lang="en-US" sz="4450">
              <a:gradFill>
                <a:gsLst>
                  <a:gs pos="0">
                    <a:schemeClr val="tx1"/>
                  </a:gs>
                  <a:gs pos="99000">
                    <a:srgbClr val="00B0F0"/>
                  </a:gs>
                </a:gsLst>
                <a:lin ang="5400000" scaled="1"/>
              </a:gradFill>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8D049C6A-6DA6-7CE7-260C-CB0FE5D39E56}"/>
              </a:ext>
            </a:extLst>
          </p:cNvPr>
          <p:cNvGrpSpPr/>
          <p:nvPr/>
        </p:nvGrpSpPr>
        <p:grpSpPr>
          <a:xfrm>
            <a:off x="985751" y="1253221"/>
            <a:ext cx="7536913" cy="2410084"/>
            <a:chOff x="758309" y="2488557"/>
            <a:chExt cx="7874796" cy="2426970"/>
          </a:xfrm>
          <a:effectLst>
            <a:outerShdw blurRad="304800" dist="190500" dir="5400000" algn="t" rotWithShape="0">
              <a:srgbClr val="00B0F0">
                <a:alpha val="83000"/>
              </a:srgbClr>
            </a:outerShdw>
          </a:effectLst>
        </p:grpSpPr>
        <p:sp>
          <p:nvSpPr>
            <p:cNvPr id="14" name="Rectangle: Rounded Corners 13">
              <a:extLst>
                <a:ext uri="{FF2B5EF4-FFF2-40B4-BE49-F238E27FC236}">
                  <a16:creationId xmlns:a16="http://schemas.microsoft.com/office/drawing/2014/main" id="{20DA5205-1F4F-C191-2EA9-20DC96BD3DE2}"/>
                </a:ext>
              </a:extLst>
            </p:cNvPr>
            <p:cNvSpPr/>
            <p:nvPr/>
          </p:nvSpPr>
          <p:spPr>
            <a:xfrm>
              <a:off x="856527" y="2488557"/>
              <a:ext cx="7529164" cy="2426970"/>
            </a:xfrm>
            <a:prstGeom prst="roundRect">
              <a:avLst/>
            </a:prstGeom>
            <a:gradFill>
              <a:gsLst>
                <a:gs pos="0">
                  <a:schemeClr val="bg1"/>
                </a:gs>
                <a:gs pos="72000">
                  <a:srgbClr val="00B0F0"/>
                </a:gs>
                <a:gs pos="83000">
                  <a:srgbClr val="00B0F0"/>
                </a:gs>
                <a:gs pos="100000">
                  <a:srgbClr val="00B0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1"/>
            <p:cNvSpPr/>
            <p:nvPr/>
          </p:nvSpPr>
          <p:spPr>
            <a:xfrm>
              <a:off x="1005723" y="2831843"/>
              <a:ext cx="7627382" cy="714970"/>
            </a:xfrm>
            <a:prstGeom prst="rect">
              <a:avLst/>
            </a:prstGeom>
            <a:noFill/>
            <a:ln>
              <a:noFill/>
            </a:ln>
          </p:spPr>
          <p:txBody>
            <a:bodyPr wrap="none" lIns="0" tIns="0" rIns="0" bIns="0" rtlCol="0" anchor="t"/>
            <a:lstStyle/>
            <a:p>
              <a:pPr marL="0" indent="0" algn="ctr">
                <a:lnSpc>
                  <a:spcPts val="5600"/>
                </a:lnSpc>
                <a:buNone/>
              </a:pPr>
              <a:r>
                <a:rPr lang="en-US" sz="5600" b="1">
                  <a:latin typeface="Times New Roman" panose="02020603050405020304" pitchFamily="18" charset="0"/>
                  <a:ea typeface="Barlow Bold" pitchFamily="34" charset="-122"/>
                  <a:cs typeface="Times New Roman" panose="02020603050405020304" pitchFamily="18" charset="0"/>
                </a:rPr>
                <a:t>96.30%</a:t>
              </a:r>
              <a:endParaRPr lang="en-US" sz="5600">
                <a:latin typeface="Times New Roman" panose="02020603050405020304" pitchFamily="18" charset="0"/>
                <a:cs typeface="Times New Roman" panose="02020603050405020304" pitchFamily="18" charset="0"/>
              </a:endParaRPr>
            </a:p>
          </p:txBody>
        </p:sp>
        <p:sp>
          <p:nvSpPr>
            <p:cNvPr id="5" name="Text 2"/>
            <p:cNvSpPr/>
            <p:nvPr/>
          </p:nvSpPr>
          <p:spPr>
            <a:xfrm>
              <a:off x="3146584" y="3611761"/>
              <a:ext cx="2850713" cy="356235"/>
            </a:xfrm>
            <a:prstGeom prst="rect">
              <a:avLst/>
            </a:prstGeom>
            <a:noFill/>
            <a:ln>
              <a:noFill/>
            </a:ln>
          </p:spPr>
          <p:txBody>
            <a:bodyPr wrap="none" lIns="0" tIns="0" rIns="0" bIns="0" rtlCol="0" anchor="t"/>
            <a:lstStyle/>
            <a:p>
              <a:pPr marL="0" indent="0" algn="ctr">
                <a:lnSpc>
                  <a:spcPts val="2800"/>
                </a:lnSpc>
                <a:buNone/>
              </a:pPr>
              <a:r>
                <a:rPr lang="en-US" sz="2800" b="1">
                  <a:latin typeface="Times New Roman" panose="02020603050405020304" pitchFamily="18" charset="0"/>
                  <a:ea typeface="Barlow Bold" pitchFamily="34" charset="-122"/>
                  <a:cs typeface="Times New Roman" panose="02020603050405020304" pitchFamily="18" charset="0"/>
                </a:rPr>
                <a:t>Accuracy</a:t>
              </a:r>
              <a:endParaRPr lang="en-US" sz="2800">
                <a:latin typeface="Times New Roman" panose="02020603050405020304" pitchFamily="18" charset="0"/>
                <a:cs typeface="Times New Roman" panose="02020603050405020304" pitchFamily="18" charset="0"/>
              </a:endParaRPr>
            </a:p>
          </p:txBody>
        </p:sp>
        <p:sp>
          <p:nvSpPr>
            <p:cNvPr id="6" name="Text 3"/>
            <p:cNvSpPr/>
            <p:nvPr/>
          </p:nvSpPr>
          <p:spPr>
            <a:xfrm>
              <a:off x="758309" y="4097893"/>
              <a:ext cx="7627382" cy="693420"/>
            </a:xfrm>
            <a:prstGeom prst="rect">
              <a:avLst/>
            </a:prstGeom>
            <a:noFill/>
            <a:ln>
              <a:noFill/>
            </a:ln>
          </p:spPr>
          <p:txBody>
            <a:bodyPr wrap="square" lIns="0" tIns="0" rIns="0" bIns="0" rtlCol="0" anchor="t"/>
            <a:lstStyle/>
            <a:p>
              <a:pPr marL="0" indent="0" algn="ctr">
                <a:lnSpc>
                  <a:spcPts val="2700"/>
                </a:lnSpc>
                <a:buNone/>
              </a:pPr>
              <a:r>
                <a:rPr lang="en-US" sz="2800">
                  <a:latin typeface="Times New Roman" panose="02020603050405020304" pitchFamily="18" charset="0"/>
                  <a:ea typeface="Montserrat" pitchFamily="34" charset="-122"/>
                  <a:cs typeface="Times New Roman" panose="02020603050405020304" pitchFamily="18" charset="0"/>
                </a:rPr>
                <a:t>Achieved with the RandomForestClassifier, demonstrating high predictive power.</a:t>
              </a:r>
              <a:endParaRPr lang="en-US" sz="2800">
                <a:latin typeface="Times New Roman" panose="02020603050405020304" pitchFamily="18" charset="0"/>
                <a:cs typeface="Times New Roman" panose="02020603050405020304" pitchFamily="18" charset="0"/>
              </a:endParaRPr>
            </a:p>
          </p:txBody>
        </p:sp>
      </p:grpSp>
      <p:sp>
        <p:nvSpPr>
          <p:cNvPr id="7" name="Text 4"/>
          <p:cNvSpPr/>
          <p:nvPr/>
        </p:nvSpPr>
        <p:spPr>
          <a:xfrm>
            <a:off x="496412" y="3817454"/>
            <a:ext cx="8126611" cy="4114261"/>
          </a:xfrm>
          <a:prstGeom prst="rect">
            <a:avLst/>
          </a:prstGeom>
          <a:noFill/>
          <a:ln/>
        </p:spPr>
        <p:txBody>
          <a:bodyPr wrap="square" lIns="0" tIns="0" rIns="0" bIns="0" rtlCol="0" anchor="t"/>
          <a:lstStyle/>
          <a:p>
            <a:pPr algn="just">
              <a:lnSpc>
                <a:spcPct val="150000"/>
              </a:lnSpc>
            </a:pPr>
            <a:r>
              <a:rPr lang="en-US" sz="2400">
                <a:latin typeface="Times New Roman" panose="02020603050405020304" pitchFamily="18" charset="0"/>
                <a:ea typeface="Montserrat" pitchFamily="34" charset="-122"/>
                <a:cs typeface="Times New Roman" panose="02020603050405020304" pitchFamily="18" charset="0"/>
              </a:rPr>
              <a:t>The </a:t>
            </a:r>
            <a:r>
              <a:rPr lang="en-US" sz="2400" err="1">
                <a:latin typeface="Times New Roman" panose="02020603050405020304" pitchFamily="18" charset="0"/>
                <a:ea typeface="Montserrat" pitchFamily="34" charset="-122"/>
                <a:cs typeface="Times New Roman" panose="02020603050405020304" pitchFamily="18" charset="0"/>
              </a:rPr>
              <a:t>RandomForestClassifier</a:t>
            </a:r>
            <a:r>
              <a:rPr lang="en-US" sz="2400">
                <a:latin typeface="Times New Roman" panose="02020603050405020304" pitchFamily="18" charset="0"/>
                <a:ea typeface="Montserrat" pitchFamily="34" charset="-122"/>
                <a:cs typeface="Times New Roman" panose="02020603050405020304" pitchFamily="18" charset="0"/>
              </a:rPr>
              <a:t> emerged as the best performing model, achieving an impressive accuracy (96.30%) in predicting passenger satisfaction. Our analysis identified Economy Class  Passengers not satisfied the services they only give importance to Business class Passengers. Focusing on improvements in these key areas will significantly enhance the in-flight experience and lead to higher overall passenger satisfaction</a:t>
            </a:r>
            <a:r>
              <a:rPr lang="en-US" sz="2400">
                <a:solidFill>
                  <a:srgbClr val="384653"/>
                </a:solidFill>
                <a:latin typeface="Times New Roman" panose="02020603050405020304" pitchFamily="18" charset="0"/>
                <a:ea typeface="Montserrat" pitchFamily="34" charset="-122"/>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p:txBody>
      </p:sp>
      <p:sp>
        <p:nvSpPr>
          <p:cNvPr id="17" name="Oval 16">
            <a:extLst>
              <a:ext uri="{FF2B5EF4-FFF2-40B4-BE49-F238E27FC236}">
                <a16:creationId xmlns:a16="http://schemas.microsoft.com/office/drawing/2014/main" id="{2983977C-455F-2477-9931-ED75A791429B}"/>
              </a:ext>
            </a:extLst>
          </p:cNvPr>
          <p:cNvSpPr/>
          <p:nvPr/>
        </p:nvSpPr>
        <p:spPr>
          <a:xfrm>
            <a:off x="9237786" y="-1084065"/>
            <a:ext cx="7104184" cy="10439079"/>
          </a:xfrm>
          <a:prstGeom prst="ellipse">
            <a:avLst/>
          </a:prstGeom>
          <a:blipFill>
            <a:blip r:embed="rId3"/>
            <a:stretch>
              <a:fillRect/>
            </a:stretch>
          </a:blipFill>
          <a:ln>
            <a:noFill/>
          </a:ln>
          <a:effectLst>
            <a:outerShdw blurRad="546100" dist="152400" dir="8100000" sx="103000" sy="103000" algn="tr" rotWithShape="0">
              <a:srgbClr val="00B0F0">
                <a:alpha val="8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0-#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a:effectLst>
            <a:outerShdw blurRad="609600" dist="495300" dir="10800000" algn="r" rotWithShape="0">
              <a:srgbClr val="00B0F0">
                <a:alpha val="80000"/>
              </a:srgbClr>
            </a:outerShdw>
          </a:effectLst>
        </p:spPr>
      </p:pic>
      <p:sp>
        <p:nvSpPr>
          <p:cNvPr id="3" name="Text 0"/>
          <p:cNvSpPr/>
          <p:nvPr/>
        </p:nvSpPr>
        <p:spPr>
          <a:xfrm>
            <a:off x="398480" y="303551"/>
            <a:ext cx="6916720" cy="712708"/>
          </a:xfrm>
          <a:prstGeom prst="rect">
            <a:avLst/>
          </a:prstGeom>
          <a:noFill/>
          <a:ln/>
        </p:spPr>
        <p:txBody>
          <a:bodyPr wrap="none" lIns="0" tIns="0" rIns="0" bIns="0" rtlCol="0" anchor="t"/>
          <a:lstStyle/>
          <a:p>
            <a:pPr marL="0" indent="0" algn="l">
              <a:lnSpc>
                <a:spcPts val="5600"/>
              </a:lnSpc>
              <a:buNone/>
            </a:pPr>
            <a:r>
              <a:rPr lang="en-US" sz="4450" b="1">
                <a:gradFill>
                  <a:gsLst>
                    <a:gs pos="0">
                      <a:schemeClr val="tx1"/>
                    </a:gs>
                    <a:gs pos="100000">
                      <a:srgbClr val="00B0F0"/>
                    </a:gs>
                  </a:gsLst>
                  <a:lin ang="5400000" scaled="1"/>
                </a:gradFill>
                <a:latin typeface="Times New Roman" panose="02020603050405020304" pitchFamily="18" charset="0"/>
                <a:ea typeface="Barlow Bold" pitchFamily="34" charset="-122"/>
                <a:cs typeface="Times New Roman" panose="02020603050405020304" pitchFamily="18" charset="0"/>
              </a:rPr>
              <a:t>Key Insights &amp; Conclusion</a:t>
            </a:r>
            <a:endParaRPr lang="en-US" sz="4450">
              <a:gradFill>
                <a:gsLst>
                  <a:gs pos="0">
                    <a:schemeClr val="tx1"/>
                  </a:gs>
                  <a:gs pos="100000">
                    <a:srgbClr val="00B0F0"/>
                  </a:gs>
                </a:gsLst>
                <a:lin ang="5400000" scaled="1"/>
              </a:gradFill>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2969DD21-7965-5A5F-E6E4-4959845EE2BA}"/>
              </a:ext>
            </a:extLst>
          </p:cNvPr>
          <p:cNvGrpSpPr/>
          <p:nvPr/>
        </p:nvGrpSpPr>
        <p:grpSpPr>
          <a:xfrm>
            <a:off x="398480" y="5215623"/>
            <a:ext cx="7749927" cy="2250383"/>
            <a:chOff x="398480" y="5215623"/>
            <a:chExt cx="7749927" cy="2250383"/>
          </a:xfrm>
        </p:grpSpPr>
        <p:sp>
          <p:nvSpPr>
            <p:cNvPr id="8" name="Text 5"/>
            <p:cNvSpPr/>
            <p:nvPr/>
          </p:nvSpPr>
          <p:spPr>
            <a:xfrm>
              <a:off x="398480" y="5215623"/>
              <a:ext cx="1711197" cy="412814"/>
            </a:xfrm>
            <a:prstGeom prst="rect">
              <a:avLst/>
            </a:prstGeom>
            <a:noFill/>
            <a:ln/>
          </p:spPr>
          <p:txBody>
            <a:bodyPr wrap="none" lIns="0" tIns="0" rIns="0" bIns="0" rtlCol="0" anchor="t"/>
            <a:lstStyle/>
            <a:p>
              <a:pPr marL="0" indent="0" algn="l">
                <a:lnSpc>
                  <a:spcPts val="2800"/>
                </a:lnSpc>
                <a:buNone/>
              </a:pPr>
              <a:r>
                <a:rPr lang="en-US" sz="2800" b="1" u="sng">
                  <a:latin typeface="Times New Roman" panose="02020603050405020304" pitchFamily="18" charset="0"/>
                  <a:ea typeface="Barlow Bold" pitchFamily="34" charset="-122"/>
                  <a:cs typeface="Times New Roman" panose="02020603050405020304" pitchFamily="18" charset="0"/>
                </a:rPr>
                <a:t>Conclusion</a:t>
              </a:r>
              <a:endParaRPr lang="en-US" sz="2800" u="sng">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08676ED2-C0D7-F194-302C-203D8F8A83BE}"/>
                </a:ext>
              </a:extLst>
            </p:cNvPr>
            <p:cNvGrpSpPr/>
            <p:nvPr/>
          </p:nvGrpSpPr>
          <p:grpSpPr>
            <a:xfrm>
              <a:off x="521025" y="6001517"/>
              <a:ext cx="7627382" cy="1464489"/>
              <a:chOff x="620523" y="6199948"/>
              <a:chExt cx="7627382" cy="1464489"/>
            </a:xfrm>
          </p:grpSpPr>
          <p:sp>
            <p:nvSpPr>
              <p:cNvPr id="9" name="Text 6"/>
              <p:cNvSpPr/>
              <p:nvPr/>
            </p:nvSpPr>
            <p:spPr>
              <a:xfrm>
                <a:off x="620523" y="6199948"/>
                <a:ext cx="7627382" cy="693420"/>
              </a:xfrm>
              <a:prstGeom prst="rect">
                <a:avLst/>
              </a:prstGeom>
              <a:noFill/>
              <a:ln/>
            </p:spPr>
            <p:txBody>
              <a:bodyPr wrap="square" lIns="0" tIns="0" rIns="0" bIns="0" rtlCol="0" anchor="t"/>
              <a:lstStyle/>
              <a:p>
                <a:pPr marL="342900" indent="-342900" algn="l">
                  <a:lnSpc>
                    <a:spcPts val="2700"/>
                  </a:lnSpc>
                  <a:buSzPct val="100000"/>
                  <a:buChar char="•"/>
                </a:pPr>
                <a:r>
                  <a:rPr lang="en-US" sz="2400">
                    <a:latin typeface="Times New Roman" panose="02020603050405020304" pitchFamily="18" charset="0"/>
                    <a:ea typeface="Montserrat" pitchFamily="34" charset="-122"/>
                    <a:cs typeface="Times New Roman" panose="02020603050405020304" pitchFamily="18" charset="0"/>
                  </a:rPr>
                  <a:t>Using Pipeline I built a Prediction Model from raw data to deployment. So that Airline Business have an idea about their service is satisfied or not to the Passenger.</a:t>
                </a:r>
              </a:p>
              <a:p>
                <a:pPr marL="342900" indent="-342900" algn="l">
                  <a:lnSpc>
                    <a:spcPts val="2700"/>
                  </a:lnSpc>
                  <a:buSzPct val="100000"/>
                  <a:buChar char="•"/>
                </a:pPr>
                <a:endParaRPr lang="en-US" sz="2400">
                  <a:latin typeface="Times New Roman" panose="02020603050405020304" pitchFamily="18" charset="0"/>
                  <a:cs typeface="Times New Roman" panose="02020603050405020304" pitchFamily="18" charset="0"/>
                </a:endParaRPr>
              </a:p>
            </p:txBody>
          </p:sp>
          <p:sp>
            <p:nvSpPr>
              <p:cNvPr id="10" name="Text 7"/>
              <p:cNvSpPr/>
              <p:nvPr/>
            </p:nvSpPr>
            <p:spPr>
              <a:xfrm>
                <a:off x="620523" y="7317727"/>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2400">
                    <a:latin typeface="Times New Roman" panose="02020603050405020304" pitchFamily="18" charset="0"/>
                    <a:ea typeface="Montserrat" pitchFamily="34" charset="-122"/>
                    <a:cs typeface="Times New Roman" panose="02020603050405020304" pitchFamily="18" charset="0"/>
                  </a:rPr>
                  <a:t>Achieved 96.30% accuracy with the </a:t>
                </a:r>
                <a:r>
                  <a:rPr lang="en-US" sz="2400" err="1">
                    <a:latin typeface="Times New Roman" panose="02020603050405020304" pitchFamily="18" charset="0"/>
                    <a:ea typeface="Montserrat" pitchFamily="34" charset="-122"/>
                    <a:cs typeface="Times New Roman" panose="02020603050405020304" pitchFamily="18" charset="0"/>
                  </a:rPr>
                  <a:t>RandomForestClassifier</a:t>
                </a:r>
                <a:r>
                  <a:rPr lang="en-US" sz="1700">
                    <a:solidFill>
                      <a:srgbClr val="384653"/>
                    </a:solidFill>
                    <a:latin typeface="Montserrat" pitchFamily="34" charset="0"/>
                    <a:ea typeface="Montserrat" pitchFamily="34" charset="-122"/>
                    <a:cs typeface="Montserrat" pitchFamily="34" charset="-120"/>
                  </a:rPr>
                  <a:t>.</a:t>
                </a:r>
                <a:endParaRPr lang="en-US" sz="1700"/>
              </a:p>
            </p:txBody>
          </p:sp>
        </p:grpSp>
      </p:grpSp>
      <p:grpSp>
        <p:nvGrpSpPr>
          <p:cNvPr id="19" name="Group 18">
            <a:extLst>
              <a:ext uri="{FF2B5EF4-FFF2-40B4-BE49-F238E27FC236}">
                <a16:creationId xmlns:a16="http://schemas.microsoft.com/office/drawing/2014/main" id="{83B65837-EB38-81DE-1F09-A1881A0C18AA}"/>
              </a:ext>
            </a:extLst>
          </p:cNvPr>
          <p:cNvGrpSpPr/>
          <p:nvPr/>
        </p:nvGrpSpPr>
        <p:grpSpPr>
          <a:xfrm>
            <a:off x="383240" y="1304704"/>
            <a:ext cx="7765167" cy="3910919"/>
            <a:chOff x="383240" y="1304704"/>
            <a:chExt cx="7765167" cy="3910919"/>
          </a:xfrm>
        </p:grpSpPr>
        <p:sp>
          <p:nvSpPr>
            <p:cNvPr id="4" name="Text 1"/>
            <p:cNvSpPr/>
            <p:nvPr/>
          </p:nvSpPr>
          <p:spPr>
            <a:xfrm>
              <a:off x="383240" y="1304704"/>
              <a:ext cx="2000757" cy="346711"/>
            </a:xfrm>
            <a:prstGeom prst="rect">
              <a:avLst/>
            </a:prstGeom>
            <a:noFill/>
            <a:ln/>
          </p:spPr>
          <p:txBody>
            <a:bodyPr wrap="none" lIns="0" tIns="0" rIns="0" bIns="0" rtlCol="0" anchor="t"/>
            <a:lstStyle/>
            <a:p>
              <a:pPr marL="0" indent="0" algn="l">
                <a:lnSpc>
                  <a:spcPts val="2800"/>
                </a:lnSpc>
                <a:buNone/>
              </a:pPr>
              <a:r>
                <a:rPr lang="en-US" sz="2800" b="1" u="sng">
                  <a:latin typeface="Times New Roman" panose="02020603050405020304" pitchFamily="18" charset="0"/>
                  <a:ea typeface="Barlow Bold" pitchFamily="34" charset="-122"/>
                  <a:cs typeface="Times New Roman" panose="02020603050405020304" pitchFamily="18" charset="0"/>
                </a:rPr>
                <a:t>Key Insights</a:t>
              </a:r>
              <a:endParaRPr lang="en-US" sz="2800" u="sng">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7F1AB33F-E821-4C79-A8D3-B66DD2AC269B}"/>
                </a:ext>
              </a:extLst>
            </p:cNvPr>
            <p:cNvGrpSpPr/>
            <p:nvPr/>
          </p:nvGrpSpPr>
          <p:grpSpPr>
            <a:xfrm>
              <a:off x="383240" y="1855739"/>
              <a:ext cx="7765167" cy="3359884"/>
              <a:chOff x="620523" y="2202450"/>
              <a:chExt cx="7765167" cy="2525264"/>
            </a:xfrm>
          </p:grpSpPr>
          <p:sp>
            <p:nvSpPr>
              <p:cNvPr id="5" name="Text 2"/>
              <p:cNvSpPr/>
              <p:nvPr/>
            </p:nvSpPr>
            <p:spPr>
              <a:xfrm>
                <a:off x="758307" y="2202450"/>
                <a:ext cx="7627381" cy="656459"/>
              </a:xfrm>
              <a:prstGeom prst="rect">
                <a:avLst/>
              </a:prstGeom>
              <a:noFill/>
              <a:ln/>
            </p:spPr>
            <p:txBody>
              <a:bodyPr wrap="none" lIns="0" tIns="0" rIns="0" bIns="0" rtlCol="0" anchor="t"/>
              <a:lstStyle/>
              <a:p>
                <a:pPr marL="342900" indent="-342900" algn="l">
                  <a:lnSpc>
                    <a:spcPts val="2700"/>
                  </a:lnSpc>
                  <a:buSzPct val="100000"/>
                  <a:buChar char="•"/>
                </a:pPr>
                <a:r>
                  <a:rPr lang="en-US" sz="2400">
                    <a:latin typeface="Times New Roman" panose="02020603050405020304" pitchFamily="18" charset="0"/>
                    <a:ea typeface="Montserrat" pitchFamily="34" charset="-122"/>
                    <a:cs typeface="Times New Roman" panose="02020603050405020304" pitchFamily="18" charset="0"/>
                  </a:rPr>
                  <a:t>Provide Economy Class and Economy Plus Passengers have</a:t>
                </a:r>
              </a:p>
              <a:p>
                <a:pPr algn="l">
                  <a:lnSpc>
                    <a:spcPts val="2700"/>
                  </a:lnSpc>
                  <a:buSzPct val="100000"/>
                </a:pPr>
                <a:r>
                  <a:rPr lang="en-US" sz="2400">
                    <a:latin typeface="Times New Roman" panose="02020603050405020304" pitchFamily="18" charset="0"/>
                    <a:ea typeface="Montserrat" pitchFamily="34" charset="-122"/>
                    <a:cs typeface="Times New Roman" panose="02020603050405020304" pitchFamily="18" charset="0"/>
                  </a:rPr>
                  <a:t>   get enough services and many areas for improvement.</a:t>
                </a:r>
                <a:endParaRPr lang="en-US" sz="2400">
                  <a:latin typeface="Times New Roman" panose="02020603050405020304" pitchFamily="18" charset="0"/>
                  <a:cs typeface="Times New Roman" panose="02020603050405020304" pitchFamily="18" charset="0"/>
                </a:endParaRPr>
              </a:p>
            </p:txBody>
          </p:sp>
          <p:sp>
            <p:nvSpPr>
              <p:cNvPr id="6" name="Text 3"/>
              <p:cNvSpPr/>
              <p:nvPr/>
            </p:nvSpPr>
            <p:spPr>
              <a:xfrm>
                <a:off x="758308" y="2879878"/>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2400">
                    <a:latin typeface="Times New Roman" panose="02020603050405020304" pitchFamily="18" charset="0"/>
                    <a:ea typeface="Montserrat" pitchFamily="34" charset="-122"/>
                    <a:cs typeface="Times New Roman" panose="02020603050405020304" pitchFamily="18" charset="0"/>
                  </a:rPr>
                  <a:t>Travel class significantly influences passenger satisfaction.</a:t>
                </a:r>
                <a:endParaRPr lang="en-US" sz="2400">
                  <a:latin typeface="Times New Roman" panose="02020603050405020304" pitchFamily="18" charset="0"/>
                  <a:cs typeface="Times New Roman" panose="02020603050405020304" pitchFamily="18" charset="0"/>
                </a:endParaRPr>
              </a:p>
            </p:txBody>
          </p:sp>
          <p:sp>
            <p:nvSpPr>
              <p:cNvPr id="7" name="Text 4"/>
              <p:cNvSpPr/>
              <p:nvPr/>
            </p:nvSpPr>
            <p:spPr>
              <a:xfrm>
                <a:off x="758308" y="3337560"/>
                <a:ext cx="7627382" cy="693420"/>
              </a:xfrm>
              <a:prstGeom prst="rect">
                <a:avLst/>
              </a:prstGeom>
              <a:noFill/>
              <a:ln/>
            </p:spPr>
            <p:txBody>
              <a:bodyPr wrap="square" lIns="0" tIns="0" rIns="0" bIns="0" rtlCol="0" anchor="t"/>
              <a:lstStyle/>
              <a:p>
                <a:pPr marL="342900" indent="-342900" algn="l">
                  <a:lnSpc>
                    <a:spcPts val="2700"/>
                  </a:lnSpc>
                  <a:buSzPct val="100000"/>
                  <a:buChar char="•"/>
                </a:pPr>
                <a:r>
                  <a:rPr lang="en-US" sz="2400">
                    <a:latin typeface="Times New Roman" panose="02020603050405020304" pitchFamily="18" charset="0"/>
                    <a:ea typeface="Montserrat" pitchFamily="34" charset="-122"/>
                    <a:cs typeface="Times New Roman" panose="02020603050405020304" pitchFamily="18" charset="0"/>
                  </a:rPr>
                  <a:t>The predictive model can proactively identify dissatisfied passengers.</a:t>
                </a:r>
                <a:endParaRPr lang="en-US" sz="24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ECFC4B0-6B74-1B79-6EC8-C67DDF86BF8A}"/>
                  </a:ext>
                </a:extLst>
              </p:cNvPr>
              <p:cNvSpPr txBox="1"/>
              <p:nvPr/>
            </p:nvSpPr>
            <p:spPr>
              <a:xfrm>
                <a:off x="620523" y="3896717"/>
                <a:ext cx="7627382"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When the model became overfitted, I edit the parameter of </a:t>
                </a:r>
                <a:r>
                  <a:rPr lang="en-US" sz="2400" err="1">
                    <a:latin typeface="Times New Roman" panose="02020603050405020304" pitchFamily="18" charset="0"/>
                    <a:cs typeface="Times New Roman" panose="02020603050405020304" pitchFamily="18" charset="0"/>
                  </a:rPr>
                  <a:t>RandomForestClassifier</a:t>
                </a:r>
                <a:r>
                  <a:rPr lang="en-US" sz="2400">
                    <a:latin typeface="Times New Roman" panose="02020603050405020304" pitchFamily="18" charset="0"/>
                    <a:cs typeface="Times New Roman" panose="02020603050405020304" pitchFamily="18" charset="0"/>
                  </a:rPr>
                  <a:t>. Then the overfitted was remove.</a:t>
                </a:r>
                <a:endParaRPr lang="en-IN" sz="2400">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0-#ppt_w/2"/>
                                          </p:val>
                                        </p:tav>
                                        <p:tav tm="100000">
                                          <p:val>
                                            <p:strVal val="#ppt_x"/>
                                          </p:val>
                                        </p:tav>
                                      </p:tavLst>
                                    </p:anim>
                                    <p:anim calcmode="lin" valueType="num">
                                      <p:cBhvr additive="base">
                                        <p:cTn id="16"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A2B66FF-70F7-0CD8-39CA-2E650231FAB6}"/>
              </a:ext>
            </a:extLst>
          </p:cNvPr>
          <p:cNvGrpSpPr/>
          <p:nvPr/>
        </p:nvGrpSpPr>
        <p:grpSpPr>
          <a:xfrm>
            <a:off x="-26824376" y="-4815"/>
            <a:ext cx="41454777" cy="8234415"/>
            <a:chOff x="-26824376" y="-4815"/>
            <a:chExt cx="41454777" cy="8234415"/>
          </a:xfrm>
        </p:grpSpPr>
        <p:grpSp>
          <p:nvGrpSpPr>
            <p:cNvPr id="16" name="Group 15">
              <a:extLst>
                <a:ext uri="{FF2B5EF4-FFF2-40B4-BE49-F238E27FC236}">
                  <a16:creationId xmlns:a16="http://schemas.microsoft.com/office/drawing/2014/main" id="{E64FF6EA-B082-9A85-49F5-57A1BDB2868C}"/>
                </a:ext>
              </a:extLst>
            </p:cNvPr>
            <p:cNvGrpSpPr/>
            <p:nvPr/>
          </p:nvGrpSpPr>
          <p:grpSpPr>
            <a:xfrm>
              <a:off x="-26824376" y="-4815"/>
              <a:ext cx="41454777" cy="8234415"/>
              <a:chOff x="-26824376" y="-4815"/>
              <a:chExt cx="41454777" cy="8234415"/>
            </a:xfrm>
          </p:grpSpPr>
          <p:pic>
            <p:nvPicPr>
              <p:cNvPr id="15" name="Picture 14">
                <a:extLst>
                  <a:ext uri="{FF2B5EF4-FFF2-40B4-BE49-F238E27FC236}">
                    <a16:creationId xmlns:a16="http://schemas.microsoft.com/office/drawing/2014/main" id="{58B99F10-3CAD-0B48-C0D7-76D67D49D768}"/>
                  </a:ext>
                </a:extLst>
              </p:cNvPr>
              <p:cNvPicPr>
                <a:picLocks noChangeAspect="1"/>
              </p:cNvPicPr>
              <p:nvPr/>
            </p:nvPicPr>
            <p:blipFill>
              <a:blip r:embed="rId2"/>
              <a:srcRect/>
              <a:stretch>
                <a:fillRect/>
              </a:stretch>
            </p:blipFill>
            <p:spPr>
              <a:xfrm>
                <a:off x="-26824376" y="-4815"/>
                <a:ext cx="41454777" cy="8234415"/>
              </a:xfrm>
              <a:custGeom>
                <a:avLst/>
                <a:gdLst/>
                <a:ahLst/>
                <a:cxnLst/>
                <a:rect l="l" t="t" r="r" b="b"/>
                <a:pathLst>
                  <a:path w="41454777" h="8234415">
                    <a:moveTo>
                      <a:pt x="5469484" y="4287958"/>
                    </a:moveTo>
                    <a:lnTo>
                      <a:pt x="5469484" y="4539798"/>
                    </a:lnTo>
                    <a:cubicBezTo>
                      <a:pt x="5434080" y="4569837"/>
                      <a:pt x="5402970" y="4584856"/>
                      <a:pt x="5376150" y="4584856"/>
                    </a:cubicBezTo>
                    <a:cubicBezTo>
                      <a:pt x="5352012" y="4584856"/>
                      <a:pt x="5333238" y="4577614"/>
                      <a:pt x="5319828" y="4563132"/>
                    </a:cubicBezTo>
                    <a:cubicBezTo>
                      <a:pt x="5302126" y="4544358"/>
                      <a:pt x="5293276" y="4522633"/>
                      <a:pt x="5293276" y="4497959"/>
                    </a:cubicBezTo>
                    <a:cubicBezTo>
                      <a:pt x="5293276" y="4468457"/>
                      <a:pt x="5303736" y="4439223"/>
                      <a:pt x="5324656" y="4410257"/>
                    </a:cubicBezTo>
                    <a:cubicBezTo>
                      <a:pt x="5356302" y="4366809"/>
                      <a:pt x="5404578" y="4326042"/>
                      <a:pt x="5469484" y="4287958"/>
                    </a:cubicBezTo>
                    <a:close/>
                    <a:moveTo>
                      <a:pt x="9441432" y="3991864"/>
                    </a:moveTo>
                    <a:cubicBezTo>
                      <a:pt x="9463960" y="3991864"/>
                      <a:pt x="9482198" y="3997497"/>
                      <a:pt x="9496144" y="4008761"/>
                    </a:cubicBezTo>
                    <a:cubicBezTo>
                      <a:pt x="9515992" y="4024316"/>
                      <a:pt x="9531010" y="4049125"/>
                      <a:pt x="9541202" y="4083186"/>
                    </a:cubicBezTo>
                    <a:cubicBezTo>
                      <a:pt x="9551394" y="4117248"/>
                      <a:pt x="9556490" y="4179873"/>
                      <a:pt x="9556490" y="4271061"/>
                    </a:cubicBezTo>
                    <a:cubicBezTo>
                      <a:pt x="9556490" y="4426081"/>
                      <a:pt x="9551126" y="4529070"/>
                      <a:pt x="9540398" y="4580028"/>
                    </a:cubicBezTo>
                    <a:cubicBezTo>
                      <a:pt x="9533424" y="4612749"/>
                      <a:pt x="9519478" y="4638228"/>
                      <a:pt x="9498558" y="4656465"/>
                    </a:cubicBezTo>
                    <a:cubicBezTo>
                      <a:pt x="9482466" y="4669875"/>
                      <a:pt x="9462352" y="4676581"/>
                      <a:pt x="9438212" y="4676581"/>
                    </a:cubicBezTo>
                    <a:cubicBezTo>
                      <a:pt x="9413538" y="4676581"/>
                      <a:pt x="9391546" y="4666657"/>
                      <a:pt x="9372236" y="4646810"/>
                    </a:cubicBezTo>
                    <a:cubicBezTo>
                      <a:pt x="9352924" y="4626963"/>
                      <a:pt x="9340320" y="4597998"/>
                      <a:pt x="9334420" y="4559913"/>
                    </a:cubicBezTo>
                    <a:cubicBezTo>
                      <a:pt x="9326910" y="4510028"/>
                      <a:pt x="9323154" y="4456388"/>
                      <a:pt x="9323154" y="4398993"/>
                    </a:cubicBezTo>
                    <a:cubicBezTo>
                      <a:pt x="9323154" y="4290640"/>
                      <a:pt x="9326240" y="4206022"/>
                      <a:pt x="9332408" y="4145141"/>
                    </a:cubicBezTo>
                    <a:cubicBezTo>
                      <a:pt x="9338576" y="4084259"/>
                      <a:pt x="9351450" y="4043493"/>
                      <a:pt x="9371028" y="4022841"/>
                    </a:cubicBezTo>
                    <a:cubicBezTo>
                      <a:pt x="9390608" y="4002190"/>
                      <a:pt x="9414076" y="3991864"/>
                      <a:pt x="9441432" y="3991864"/>
                    </a:cubicBezTo>
                    <a:close/>
                    <a:moveTo>
                      <a:pt x="9907230" y="3957266"/>
                    </a:moveTo>
                    <a:lnTo>
                      <a:pt x="9907230" y="3987037"/>
                    </a:lnTo>
                    <a:cubicBezTo>
                      <a:pt x="9940488" y="3991328"/>
                      <a:pt x="9962346" y="4000447"/>
                      <a:pt x="9972806" y="4014393"/>
                    </a:cubicBezTo>
                    <a:cubicBezTo>
                      <a:pt x="9983266" y="4028340"/>
                      <a:pt x="9988496" y="4063742"/>
                      <a:pt x="9988496" y="4120600"/>
                    </a:cubicBezTo>
                    <a:lnTo>
                      <a:pt x="9988496" y="4419108"/>
                    </a:lnTo>
                    <a:cubicBezTo>
                      <a:pt x="9988496" y="4506005"/>
                      <a:pt x="9994128" y="4566886"/>
                      <a:pt x="10005392" y="4601753"/>
                    </a:cubicBezTo>
                    <a:cubicBezTo>
                      <a:pt x="10016656" y="4636619"/>
                      <a:pt x="10038784" y="4667059"/>
                      <a:pt x="10071773" y="4693075"/>
                    </a:cubicBezTo>
                    <a:cubicBezTo>
                      <a:pt x="10104761" y="4719090"/>
                      <a:pt x="10142444" y="4732098"/>
                      <a:pt x="10184819" y="4732098"/>
                    </a:cubicBezTo>
                    <a:cubicBezTo>
                      <a:pt x="10229341" y="4732098"/>
                      <a:pt x="10269571" y="4722309"/>
                      <a:pt x="10305509" y="4702730"/>
                    </a:cubicBezTo>
                    <a:cubicBezTo>
                      <a:pt x="10341448" y="4683151"/>
                      <a:pt x="10377388" y="4651906"/>
                      <a:pt x="10413327" y="4608994"/>
                    </a:cubicBezTo>
                    <a:lnTo>
                      <a:pt x="10413327" y="4709569"/>
                    </a:lnTo>
                    <a:lnTo>
                      <a:pt x="10719879" y="4709569"/>
                    </a:lnTo>
                    <a:lnTo>
                      <a:pt x="10719879" y="4680604"/>
                    </a:lnTo>
                    <a:cubicBezTo>
                      <a:pt x="10687159" y="4676849"/>
                      <a:pt x="10665434" y="4667864"/>
                      <a:pt x="10654706" y="4653649"/>
                    </a:cubicBezTo>
                    <a:cubicBezTo>
                      <a:pt x="10643978" y="4639435"/>
                      <a:pt x="10638615" y="4603630"/>
                      <a:pt x="10638615" y="4546235"/>
                    </a:cubicBezTo>
                    <a:lnTo>
                      <a:pt x="10638615" y="3957266"/>
                    </a:lnTo>
                    <a:lnTo>
                      <a:pt x="10332061" y="3957266"/>
                    </a:lnTo>
                    <a:lnTo>
                      <a:pt x="10332061" y="3987037"/>
                    </a:lnTo>
                    <a:cubicBezTo>
                      <a:pt x="10365319" y="3991328"/>
                      <a:pt x="10387177" y="4000447"/>
                      <a:pt x="10397637" y="4014393"/>
                    </a:cubicBezTo>
                    <a:cubicBezTo>
                      <a:pt x="10408097" y="4028340"/>
                      <a:pt x="10413327" y="4063742"/>
                      <a:pt x="10413327" y="4120600"/>
                    </a:cubicBezTo>
                    <a:lnTo>
                      <a:pt x="10413327" y="4522902"/>
                    </a:lnTo>
                    <a:cubicBezTo>
                      <a:pt x="10383288" y="4565277"/>
                      <a:pt x="10357541" y="4593438"/>
                      <a:pt x="10336085" y="4607385"/>
                    </a:cubicBezTo>
                    <a:cubicBezTo>
                      <a:pt x="10320529" y="4617576"/>
                      <a:pt x="10303096" y="4622672"/>
                      <a:pt x="10283785" y="4622672"/>
                    </a:cubicBezTo>
                    <a:cubicBezTo>
                      <a:pt x="10269303" y="4622672"/>
                      <a:pt x="10256563" y="4618649"/>
                      <a:pt x="10245567" y="4610603"/>
                    </a:cubicBezTo>
                    <a:cubicBezTo>
                      <a:pt x="10234570" y="4602557"/>
                      <a:pt x="10226525" y="4590756"/>
                      <a:pt x="10221428" y="4575201"/>
                    </a:cubicBezTo>
                    <a:cubicBezTo>
                      <a:pt x="10216333" y="4559645"/>
                      <a:pt x="10213785" y="4525047"/>
                      <a:pt x="10213785" y="4471407"/>
                    </a:cubicBezTo>
                    <a:lnTo>
                      <a:pt x="10213785" y="3957266"/>
                    </a:lnTo>
                    <a:close/>
                    <a:moveTo>
                      <a:pt x="9438212" y="3934737"/>
                    </a:moveTo>
                    <a:cubicBezTo>
                      <a:pt x="9329324" y="3934737"/>
                      <a:pt x="9243634" y="3974834"/>
                      <a:pt x="9181142" y="4055026"/>
                    </a:cubicBezTo>
                    <a:cubicBezTo>
                      <a:pt x="9118652" y="4135218"/>
                      <a:pt x="9087406" y="4229222"/>
                      <a:pt x="9087406" y="4337038"/>
                    </a:cubicBezTo>
                    <a:cubicBezTo>
                      <a:pt x="9087406" y="4441637"/>
                      <a:pt x="9117980" y="4533630"/>
                      <a:pt x="9179132" y="4613017"/>
                    </a:cubicBezTo>
                    <a:cubicBezTo>
                      <a:pt x="9240280" y="4692404"/>
                      <a:pt x="9327446" y="4732098"/>
                      <a:pt x="9440626" y="4732098"/>
                    </a:cubicBezTo>
                    <a:cubicBezTo>
                      <a:pt x="9555954" y="4732098"/>
                      <a:pt x="9646336" y="4688650"/>
                      <a:pt x="9711778" y="4601753"/>
                    </a:cubicBezTo>
                    <a:cubicBezTo>
                      <a:pt x="9765954" y="4529875"/>
                      <a:pt x="9793042" y="4440564"/>
                      <a:pt x="9793042" y="4333820"/>
                    </a:cubicBezTo>
                    <a:cubicBezTo>
                      <a:pt x="9793042" y="4259797"/>
                      <a:pt x="9778426" y="4191674"/>
                      <a:pt x="9749192" y="4129451"/>
                    </a:cubicBezTo>
                    <a:cubicBezTo>
                      <a:pt x="9719958" y="4067229"/>
                      <a:pt x="9677180" y="4019221"/>
                      <a:pt x="9620858" y="3985428"/>
                    </a:cubicBezTo>
                    <a:cubicBezTo>
                      <a:pt x="9564536" y="3951634"/>
                      <a:pt x="9503654" y="3934737"/>
                      <a:pt x="9438212" y="3934737"/>
                    </a:cubicBezTo>
                    <a:close/>
                    <a:moveTo>
                      <a:pt x="6415630" y="3934737"/>
                    </a:moveTo>
                    <a:cubicBezTo>
                      <a:pt x="6374864" y="3934737"/>
                      <a:pt x="6336778" y="3944258"/>
                      <a:pt x="6301376" y="3963301"/>
                    </a:cubicBezTo>
                    <a:cubicBezTo>
                      <a:pt x="6265974" y="3982343"/>
                      <a:pt x="6228962" y="4012784"/>
                      <a:pt x="6190342" y="4054623"/>
                    </a:cubicBezTo>
                    <a:lnTo>
                      <a:pt x="6190342" y="3957266"/>
                    </a:lnTo>
                    <a:lnTo>
                      <a:pt x="5883788" y="3957266"/>
                    </a:lnTo>
                    <a:lnTo>
                      <a:pt x="5883788" y="3987037"/>
                    </a:lnTo>
                    <a:cubicBezTo>
                      <a:pt x="5917044" y="3991328"/>
                      <a:pt x="5938904" y="4000447"/>
                      <a:pt x="5949364" y="4014393"/>
                    </a:cubicBezTo>
                    <a:cubicBezTo>
                      <a:pt x="5959824" y="4028340"/>
                      <a:pt x="5965052" y="4063742"/>
                      <a:pt x="5965052" y="4120600"/>
                    </a:cubicBezTo>
                    <a:lnTo>
                      <a:pt x="5965052" y="4545430"/>
                    </a:lnTo>
                    <a:cubicBezTo>
                      <a:pt x="5965052" y="4603362"/>
                      <a:pt x="5960494" y="4638228"/>
                      <a:pt x="5951374" y="4650029"/>
                    </a:cubicBezTo>
                    <a:cubicBezTo>
                      <a:pt x="5937964" y="4667193"/>
                      <a:pt x="5915436" y="4677385"/>
                      <a:pt x="5883788" y="4680604"/>
                    </a:cubicBezTo>
                    <a:lnTo>
                      <a:pt x="5883788" y="4709569"/>
                    </a:lnTo>
                    <a:lnTo>
                      <a:pt x="6264364" y="4709569"/>
                    </a:lnTo>
                    <a:lnTo>
                      <a:pt x="6264364" y="4680604"/>
                    </a:lnTo>
                    <a:cubicBezTo>
                      <a:pt x="6235936" y="4676849"/>
                      <a:pt x="6216492" y="4667462"/>
                      <a:pt x="6206032" y="4652442"/>
                    </a:cubicBezTo>
                    <a:cubicBezTo>
                      <a:pt x="6195572" y="4637423"/>
                      <a:pt x="6190342" y="4601753"/>
                      <a:pt x="6190342" y="4545430"/>
                    </a:cubicBezTo>
                    <a:lnTo>
                      <a:pt x="6190342" y="4142325"/>
                    </a:lnTo>
                    <a:cubicBezTo>
                      <a:pt x="6230036" y="4076348"/>
                      <a:pt x="6272948" y="4043359"/>
                      <a:pt x="6319078" y="4043359"/>
                    </a:cubicBezTo>
                    <a:cubicBezTo>
                      <a:pt x="6333024" y="4043359"/>
                      <a:pt x="6345764" y="4047784"/>
                      <a:pt x="6357296" y="4056635"/>
                    </a:cubicBezTo>
                    <a:cubicBezTo>
                      <a:pt x="6368828" y="4065485"/>
                      <a:pt x="6377008" y="4077957"/>
                      <a:pt x="6381836" y="4094049"/>
                    </a:cubicBezTo>
                    <a:cubicBezTo>
                      <a:pt x="6386664" y="4110141"/>
                      <a:pt x="6389078" y="4149030"/>
                      <a:pt x="6389078" y="4210716"/>
                    </a:cubicBezTo>
                    <a:lnTo>
                      <a:pt x="6389078" y="4545430"/>
                    </a:lnTo>
                    <a:cubicBezTo>
                      <a:pt x="6389078" y="4598534"/>
                      <a:pt x="6384788" y="4631791"/>
                      <a:pt x="6376204" y="4645201"/>
                    </a:cubicBezTo>
                    <a:cubicBezTo>
                      <a:pt x="6363868" y="4665048"/>
                      <a:pt x="6343484" y="4676849"/>
                      <a:pt x="6315054" y="4680604"/>
                    </a:cubicBezTo>
                    <a:lnTo>
                      <a:pt x="6315054" y="4709569"/>
                    </a:lnTo>
                    <a:lnTo>
                      <a:pt x="6695632" y="4709569"/>
                    </a:lnTo>
                    <a:lnTo>
                      <a:pt x="6695632" y="4680604"/>
                    </a:lnTo>
                    <a:cubicBezTo>
                      <a:pt x="6662376" y="4676849"/>
                      <a:pt x="6640516" y="4667864"/>
                      <a:pt x="6630056" y="4653649"/>
                    </a:cubicBezTo>
                    <a:cubicBezTo>
                      <a:pt x="6619596" y="4639435"/>
                      <a:pt x="6614366" y="4603362"/>
                      <a:pt x="6614366" y="4545430"/>
                    </a:cubicBezTo>
                    <a:lnTo>
                      <a:pt x="6614366" y="4252555"/>
                    </a:lnTo>
                    <a:cubicBezTo>
                      <a:pt x="6614366" y="4165658"/>
                      <a:pt x="6610076" y="4106922"/>
                      <a:pt x="6601492" y="4076348"/>
                    </a:cubicBezTo>
                    <a:cubicBezTo>
                      <a:pt x="6590766" y="4036117"/>
                      <a:pt x="6569308" y="4002458"/>
                      <a:pt x="6537124" y="3975370"/>
                    </a:cubicBezTo>
                    <a:cubicBezTo>
                      <a:pt x="6504940" y="3948282"/>
                      <a:pt x="6464444" y="3934737"/>
                      <a:pt x="6415630" y="3934737"/>
                    </a:cubicBezTo>
                    <a:close/>
                    <a:moveTo>
                      <a:pt x="5432472" y="3934737"/>
                    </a:moveTo>
                    <a:cubicBezTo>
                      <a:pt x="5373468" y="3934737"/>
                      <a:pt x="5316608" y="3944124"/>
                      <a:pt x="5261896" y="3962899"/>
                    </a:cubicBezTo>
                    <a:cubicBezTo>
                      <a:pt x="5207184" y="3981672"/>
                      <a:pt x="5164540" y="4008627"/>
                      <a:pt x="5133964" y="4043761"/>
                    </a:cubicBezTo>
                    <a:cubicBezTo>
                      <a:pt x="5103390" y="4078895"/>
                      <a:pt x="5088102" y="4115773"/>
                      <a:pt x="5088102" y="4154394"/>
                    </a:cubicBezTo>
                    <a:cubicBezTo>
                      <a:pt x="5088102" y="4181750"/>
                      <a:pt x="5099500" y="4205620"/>
                      <a:pt x="5122298" y="4226003"/>
                    </a:cubicBezTo>
                    <a:cubicBezTo>
                      <a:pt x="5145094" y="4246387"/>
                      <a:pt x="5173390" y="4256578"/>
                      <a:pt x="5207184" y="4256578"/>
                    </a:cubicBezTo>
                    <a:cubicBezTo>
                      <a:pt x="5238830" y="4256578"/>
                      <a:pt x="5264444" y="4247325"/>
                      <a:pt x="5284022" y="4228819"/>
                    </a:cubicBezTo>
                    <a:cubicBezTo>
                      <a:pt x="5303602" y="4210314"/>
                      <a:pt x="5313390" y="4187919"/>
                      <a:pt x="5313390" y="4161635"/>
                    </a:cubicBezTo>
                    <a:cubicBezTo>
                      <a:pt x="5313390" y="4140179"/>
                      <a:pt x="5303200" y="4117919"/>
                      <a:pt x="5282816" y="4094853"/>
                    </a:cubicBezTo>
                    <a:cubicBezTo>
                      <a:pt x="5267796" y="4078225"/>
                      <a:pt x="5260286" y="4064279"/>
                      <a:pt x="5260286" y="4053014"/>
                    </a:cubicBezTo>
                    <a:cubicBezTo>
                      <a:pt x="5260286" y="4040140"/>
                      <a:pt x="5267260" y="4028876"/>
                      <a:pt x="5281206" y="4019221"/>
                    </a:cubicBezTo>
                    <a:cubicBezTo>
                      <a:pt x="5303736" y="4003665"/>
                      <a:pt x="5332432" y="3995887"/>
                      <a:pt x="5367298" y="3995887"/>
                    </a:cubicBezTo>
                    <a:cubicBezTo>
                      <a:pt x="5388754" y="3995887"/>
                      <a:pt x="5408066" y="4001385"/>
                      <a:pt x="5425230" y="4012382"/>
                    </a:cubicBezTo>
                    <a:cubicBezTo>
                      <a:pt x="5442396" y="4023378"/>
                      <a:pt x="5454062" y="4036251"/>
                      <a:pt x="5460230" y="4051003"/>
                    </a:cubicBezTo>
                    <a:cubicBezTo>
                      <a:pt x="5466398" y="4065754"/>
                      <a:pt x="5469484" y="4101558"/>
                      <a:pt x="5469484" y="4158417"/>
                    </a:cubicBezTo>
                    <a:lnTo>
                      <a:pt x="5469484" y="4234049"/>
                    </a:lnTo>
                    <a:cubicBezTo>
                      <a:pt x="5303736" y="4310218"/>
                      <a:pt x="5196186" y="4371234"/>
                      <a:pt x="5146838" y="4417096"/>
                    </a:cubicBezTo>
                    <a:cubicBezTo>
                      <a:pt x="5097488" y="4462959"/>
                      <a:pt x="5072814" y="4514587"/>
                      <a:pt x="5072814" y="4571982"/>
                    </a:cubicBezTo>
                    <a:cubicBezTo>
                      <a:pt x="5072814" y="4614358"/>
                      <a:pt x="5087030" y="4649626"/>
                      <a:pt x="5115458" y="4677787"/>
                    </a:cubicBezTo>
                    <a:cubicBezTo>
                      <a:pt x="5143888" y="4705949"/>
                      <a:pt x="5179558" y="4720029"/>
                      <a:pt x="5222470" y="4720029"/>
                    </a:cubicBezTo>
                    <a:cubicBezTo>
                      <a:pt x="5295422" y="4720029"/>
                      <a:pt x="5377758" y="4679531"/>
                      <a:pt x="5469484" y="4598534"/>
                    </a:cubicBezTo>
                    <a:cubicBezTo>
                      <a:pt x="5474848" y="4639301"/>
                      <a:pt x="5489598" y="4669741"/>
                      <a:pt x="5513736" y="4689856"/>
                    </a:cubicBezTo>
                    <a:cubicBezTo>
                      <a:pt x="5537874" y="4709972"/>
                      <a:pt x="5571400" y="4720029"/>
                      <a:pt x="5614312" y="4720029"/>
                    </a:cubicBezTo>
                    <a:cubicBezTo>
                      <a:pt x="5650788" y="4720029"/>
                      <a:pt x="5683374" y="4711044"/>
                      <a:pt x="5712070" y="4693075"/>
                    </a:cubicBezTo>
                    <a:cubicBezTo>
                      <a:pt x="5740768" y="4675105"/>
                      <a:pt x="5768528" y="4646274"/>
                      <a:pt x="5795348" y="4606580"/>
                    </a:cubicBezTo>
                    <a:lnTo>
                      <a:pt x="5771208" y="4587270"/>
                    </a:lnTo>
                    <a:cubicBezTo>
                      <a:pt x="5756726" y="4607116"/>
                      <a:pt x="5742512" y="4617040"/>
                      <a:pt x="5728564" y="4617040"/>
                    </a:cubicBezTo>
                    <a:cubicBezTo>
                      <a:pt x="5721592" y="4617040"/>
                      <a:pt x="5715424" y="4614894"/>
                      <a:pt x="5710060" y="4610603"/>
                    </a:cubicBezTo>
                    <a:cubicBezTo>
                      <a:pt x="5704696" y="4606312"/>
                      <a:pt x="5700672" y="4599741"/>
                      <a:pt x="5697990" y="4590890"/>
                    </a:cubicBezTo>
                    <a:cubicBezTo>
                      <a:pt x="5695308" y="4582040"/>
                      <a:pt x="5693968" y="4560450"/>
                      <a:pt x="5693968" y="4526120"/>
                    </a:cubicBezTo>
                    <a:lnTo>
                      <a:pt x="5693968" y="4234049"/>
                    </a:lnTo>
                    <a:cubicBezTo>
                      <a:pt x="5693968" y="4153053"/>
                      <a:pt x="5690212" y="4101290"/>
                      <a:pt x="5682702" y="4078761"/>
                    </a:cubicBezTo>
                    <a:cubicBezTo>
                      <a:pt x="5670366" y="4043359"/>
                      <a:pt x="5643412" y="4010504"/>
                      <a:pt x="5601840" y="3980197"/>
                    </a:cubicBezTo>
                    <a:cubicBezTo>
                      <a:pt x="5560270" y="3949891"/>
                      <a:pt x="5503812" y="3934737"/>
                      <a:pt x="5432472" y="3934737"/>
                    </a:cubicBezTo>
                    <a:close/>
                    <a:moveTo>
                      <a:pt x="8032698" y="3618529"/>
                    </a:moveTo>
                    <a:lnTo>
                      <a:pt x="8032698" y="3648299"/>
                    </a:lnTo>
                    <a:cubicBezTo>
                      <a:pt x="8067564" y="3648836"/>
                      <a:pt x="8095458" y="3657284"/>
                      <a:pt x="8116376" y="3673644"/>
                    </a:cubicBezTo>
                    <a:cubicBezTo>
                      <a:pt x="8137296" y="3690004"/>
                      <a:pt x="8173236" y="3744315"/>
                      <a:pt x="8224194" y="3836576"/>
                    </a:cubicBezTo>
                    <a:lnTo>
                      <a:pt x="8480862" y="4304050"/>
                    </a:lnTo>
                    <a:lnTo>
                      <a:pt x="8480862" y="4522902"/>
                    </a:lnTo>
                    <a:cubicBezTo>
                      <a:pt x="8480862" y="4577614"/>
                      <a:pt x="8477912" y="4611408"/>
                      <a:pt x="8472012" y="4624281"/>
                    </a:cubicBezTo>
                    <a:cubicBezTo>
                      <a:pt x="8463966" y="4642519"/>
                      <a:pt x="8452970" y="4655393"/>
                      <a:pt x="8439022" y="4662902"/>
                    </a:cubicBezTo>
                    <a:cubicBezTo>
                      <a:pt x="8420248" y="4674167"/>
                      <a:pt x="8394770" y="4679799"/>
                      <a:pt x="8362586" y="4679799"/>
                    </a:cubicBezTo>
                    <a:lnTo>
                      <a:pt x="8305458" y="4679799"/>
                    </a:lnTo>
                    <a:lnTo>
                      <a:pt x="8305458" y="4709569"/>
                    </a:lnTo>
                    <a:lnTo>
                      <a:pt x="8917760" y="4709569"/>
                    </a:lnTo>
                    <a:lnTo>
                      <a:pt x="8917760" y="4679799"/>
                    </a:lnTo>
                    <a:lnTo>
                      <a:pt x="8856612" y="4679799"/>
                    </a:lnTo>
                    <a:cubicBezTo>
                      <a:pt x="8827646" y="4679799"/>
                      <a:pt x="8804446" y="4674569"/>
                      <a:pt x="8787012" y="4664109"/>
                    </a:cubicBezTo>
                    <a:cubicBezTo>
                      <a:pt x="8769580" y="4653649"/>
                      <a:pt x="8757914" y="4641580"/>
                      <a:pt x="8752012" y="4627902"/>
                    </a:cubicBezTo>
                    <a:cubicBezTo>
                      <a:pt x="8746112" y="4614224"/>
                      <a:pt x="8743162" y="4579224"/>
                      <a:pt x="8743162" y="4522902"/>
                    </a:cubicBezTo>
                    <a:lnTo>
                      <a:pt x="8743162" y="4258992"/>
                    </a:lnTo>
                    <a:lnTo>
                      <a:pt x="8979716" y="3863932"/>
                    </a:lnTo>
                    <a:cubicBezTo>
                      <a:pt x="9037646" y="3763626"/>
                      <a:pt x="9080022" y="3702207"/>
                      <a:pt x="9106842" y="3679679"/>
                    </a:cubicBezTo>
                    <a:cubicBezTo>
                      <a:pt x="9126152" y="3663587"/>
                      <a:pt x="9153778" y="3653127"/>
                      <a:pt x="9189716" y="3648299"/>
                    </a:cubicBezTo>
                    <a:lnTo>
                      <a:pt x="9189716" y="3618529"/>
                    </a:lnTo>
                    <a:lnTo>
                      <a:pt x="8856612" y="3618529"/>
                    </a:lnTo>
                    <a:lnTo>
                      <a:pt x="8856612" y="3648299"/>
                    </a:lnTo>
                    <a:cubicBezTo>
                      <a:pt x="8905424" y="3650981"/>
                      <a:pt x="8938948" y="3659027"/>
                      <a:pt x="8957186" y="3672437"/>
                    </a:cubicBezTo>
                    <a:cubicBezTo>
                      <a:pt x="8971132" y="3682093"/>
                      <a:pt x="8978106" y="3694162"/>
                      <a:pt x="8978106" y="3708644"/>
                    </a:cubicBezTo>
                    <a:cubicBezTo>
                      <a:pt x="8978106" y="3734928"/>
                      <a:pt x="8953700" y="3788300"/>
                      <a:pt x="8904888" y="3868760"/>
                    </a:cubicBezTo>
                    <a:lnTo>
                      <a:pt x="8708564" y="4197842"/>
                    </a:lnTo>
                    <a:lnTo>
                      <a:pt x="8511436" y="3836576"/>
                    </a:lnTo>
                    <a:cubicBezTo>
                      <a:pt x="8468524" y="3758798"/>
                      <a:pt x="8447068" y="3710254"/>
                      <a:pt x="8447068" y="3690943"/>
                    </a:cubicBezTo>
                    <a:cubicBezTo>
                      <a:pt x="8447068" y="3680751"/>
                      <a:pt x="8453372" y="3671096"/>
                      <a:pt x="8465976" y="3661977"/>
                    </a:cubicBezTo>
                    <a:cubicBezTo>
                      <a:pt x="8478582" y="3652859"/>
                      <a:pt x="8500708" y="3648299"/>
                      <a:pt x="8532356" y="3648299"/>
                    </a:cubicBezTo>
                    <a:lnTo>
                      <a:pt x="8555690" y="3648299"/>
                    </a:lnTo>
                    <a:lnTo>
                      <a:pt x="8555690" y="3618529"/>
                    </a:lnTo>
                    <a:close/>
                    <a:moveTo>
                      <a:pt x="6796580" y="3618529"/>
                    </a:moveTo>
                    <a:lnTo>
                      <a:pt x="6796580" y="3648299"/>
                    </a:lnTo>
                    <a:cubicBezTo>
                      <a:pt x="6829836" y="3652590"/>
                      <a:pt x="6851694" y="3661709"/>
                      <a:pt x="6862154" y="3675656"/>
                    </a:cubicBezTo>
                    <a:cubicBezTo>
                      <a:pt x="6872614" y="3689602"/>
                      <a:pt x="6877844" y="3725005"/>
                      <a:pt x="6877844" y="3781863"/>
                    </a:cubicBezTo>
                    <a:lnTo>
                      <a:pt x="6877844" y="4546235"/>
                    </a:lnTo>
                    <a:cubicBezTo>
                      <a:pt x="6877844" y="4603630"/>
                      <a:pt x="6873284" y="4638228"/>
                      <a:pt x="6864166" y="4650029"/>
                    </a:cubicBezTo>
                    <a:cubicBezTo>
                      <a:pt x="6850756" y="4667193"/>
                      <a:pt x="6828226" y="4677385"/>
                      <a:pt x="6796580" y="4680604"/>
                    </a:cubicBezTo>
                    <a:lnTo>
                      <a:pt x="6796580" y="4709569"/>
                    </a:lnTo>
                    <a:lnTo>
                      <a:pt x="7185202" y="4709569"/>
                    </a:lnTo>
                    <a:lnTo>
                      <a:pt x="7185202" y="4680604"/>
                    </a:lnTo>
                    <a:cubicBezTo>
                      <a:pt x="7151944" y="4676849"/>
                      <a:pt x="7129952" y="4667864"/>
                      <a:pt x="7119224" y="4653649"/>
                    </a:cubicBezTo>
                    <a:cubicBezTo>
                      <a:pt x="7108496" y="4639435"/>
                      <a:pt x="7103132" y="4603630"/>
                      <a:pt x="7103132" y="4546235"/>
                    </a:cubicBezTo>
                    <a:lnTo>
                      <a:pt x="7103132" y="4411062"/>
                    </a:lnTo>
                    <a:lnTo>
                      <a:pt x="7151408" y="4363590"/>
                    </a:lnTo>
                    <a:lnTo>
                      <a:pt x="7300260" y="4581637"/>
                    </a:lnTo>
                    <a:cubicBezTo>
                      <a:pt x="7322788" y="4614894"/>
                      <a:pt x="7334054" y="4637691"/>
                      <a:pt x="7334054" y="4650029"/>
                    </a:cubicBezTo>
                    <a:cubicBezTo>
                      <a:pt x="7334054" y="4657538"/>
                      <a:pt x="7330164" y="4664512"/>
                      <a:pt x="7322386" y="4670948"/>
                    </a:cubicBezTo>
                    <a:cubicBezTo>
                      <a:pt x="7314608" y="4677385"/>
                      <a:pt x="7302136" y="4680604"/>
                      <a:pt x="7284972" y="4680604"/>
                    </a:cubicBezTo>
                    <a:lnTo>
                      <a:pt x="7284972" y="4709569"/>
                    </a:lnTo>
                    <a:lnTo>
                      <a:pt x="7673596" y="4709569"/>
                    </a:lnTo>
                    <a:lnTo>
                      <a:pt x="7673596" y="4680604"/>
                    </a:lnTo>
                    <a:cubicBezTo>
                      <a:pt x="7645702" y="4678458"/>
                      <a:pt x="7622638" y="4668266"/>
                      <a:pt x="7604400" y="4650029"/>
                    </a:cubicBezTo>
                    <a:cubicBezTo>
                      <a:pt x="7590988" y="4637155"/>
                      <a:pt x="7548614" y="4578151"/>
                      <a:pt x="7477272" y="4473016"/>
                    </a:cubicBezTo>
                    <a:lnTo>
                      <a:pt x="7300260" y="4213934"/>
                    </a:lnTo>
                    <a:lnTo>
                      <a:pt x="7382330" y="4133474"/>
                    </a:lnTo>
                    <a:cubicBezTo>
                      <a:pt x="7452598" y="4064815"/>
                      <a:pt x="7499802" y="4023646"/>
                      <a:pt x="7523940" y="4009968"/>
                    </a:cubicBezTo>
                    <a:cubicBezTo>
                      <a:pt x="7548078" y="3996290"/>
                      <a:pt x="7576238" y="3988646"/>
                      <a:pt x="7608424" y="3987037"/>
                    </a:cubicBezTo>
                    <a:lnTo>
                      <a:pt x="7608424" y="3957266"/>
                    </a:lnTo>
                    <a:lnTo>
                      <a:pt x="7271294" y="3957266"/>
                    </a:lnTo>
                    <a:lnTo>
                      <a:pt x="7271294" y="3987037"/>
                    </a:lnTo>
                    <a:cubicBezTo>
                      <a:pt x="7305624" y="3991328"/>
                      <a:pt x="7328688" y="3998301"/>
                      <a:pt x="7340490" y="4007956"/>
                    </a:cubicBezTo>
                    <a:cubicBezTo>
                      <a:pt x="7352292" y="4017612"/>
                      <a:pt x="7358192" y="4029681"/>
                      <a:pt x="7358192" y="4044163"/>
                    </a:cubicBezTo>
                    <a:cubicBezTo>
                      <a:pt x="7358192" y="4058646"/>
                      <a:pt x="7353766" y="4073666"/>
                      <a:pt x="7344916" y="4089221"/>
                    </a:cubicBezTo>
                    <a:cubicBezTo>
                      <a:pt x="7336064" y="4104777"/>
                      <a:pt x="7313670" y="4129988"/>
                      <a:pt x="7277732" y="4164854"/>
                    </a:cubicBezTo>
                    <a:lnTo>
                      <a:pt x="7103132" y="4336234"/>
                    </a:lnTo>
                    <a:lnTo>
                      <a:pt x="7103132" y="3618529"/>
                    </a:lnTo>
                    <a:close/>
                    <a:moveTo>
                      <a:pt x="4140714" y="3618529"/>
                    </a:moveTo>
                    <a:lnTo>
                      <a:pt x="4140714" y="3648299"/>
                    </a:lnTo>
                    <a:cubicBezTo>
                      <a:pt x="4173970" y="3652590"/>
                      <a:pt x="4195828" y="3661709"/>
                      <a:pt x="4206288" y="3675656"/>
                    </a:cubicBezTo>
                    <a:cubicBezTo>
                      <a:pt x="4216748" y="3689602"/>
                      <a:pt x="4221978" y="3725005"/>
                      <a:pt x="4221978" y="3781863"/>
                    </a:cubicBezTo>
                    <a:lnTo>
                      <a:pt x="4221978" y="4546235"/>
                    </a:lnTo>
                    <a:cubicBezTo>
                      <a:pt x="4221978" y="4603630"/>
                      <a:pt x="4217418" y="4638228"/>
                      <a:pt x="4208300" y="4650029"/>
                    </a:cubicBezTo>
                    <a:cubicBezTo>
                      <a:pt x="4194890" y="4667193"/>
                      <a:pt x="4172360" y="4677385"/>
                      <a:pt x="4140714" y="4680604"/>
                    </a:cubicBezTo>
                    <a:lnTo>
                      <a:pt x="4140714" y="4709569"/>
                    </a:lnTo>
                    <a:lnTo>
                      <a:pt x="4522094" y="4709569"/>
                    </a:lnTo>
                    <a:lnTo>
                      <a:pt x="4522094" y="4680604"/>
                    </a:lnTo>
                    <a:cubicBezTo>
                      <a:pt x="4490448" y="4676312"/>
                      <a:pt x="4469528" y="4665048"/>
                      <a:pt x="4459336" y="4646810"/>
                    </a:cubicBezTo>
                    <a:cubicBezTo>
                      <a:pt x="4451290" y="4633400"/>
                      <a:pt x="4447266" y="4599875"/>
                      <a:pt x="4447266" y="4546235"/>
                    </a:cubicBezTo>
                    <a:lnTo>
                      <a:pt x="4447266" y="4143129"/>
                    </a:lnTo>
                    <a:cubicBezTo>
                      <a:pt x="4470868" y="4106118"/>
                      <a:pt x="4492860" y="4080236"/>
                      <a:pt x="4513244" y="4065485"/>
                    </a:cubicBezTo>
                    <a:cubicBezTo>
                      <a:pt x="4533628" y="4050734"/>
                      <a:pt x="4554548" y="4043359"/>
                      <a:pt x="4576004" y="4043359"/>
                    </a:cubicBezTo>
                    <a:cubicBezTo>
                      <a:pt x="4590486" y="4043359"/>
                      <a:pt x="4603494" y="4047784"/>
                      <a:pt x="4615026" y="4056635"/>
                    </a:cubicBezTo>
                    <a:cubicBezTo>
                      <a:pt x="4626558" y="4065485"/>
                      <a:pt x="4634740" y="4077823"/>
                      <a:pt x="4639566" y="4093646"/>
                    </a:cubicBezTo>
                    <a:cubicBezTo>
                      <a:pt x="4644394" y="4109470"/>
                      <a:pt x="4646808" y="4148493"/>
                      <a:pt x="4646808" y="4210716"/>
                    </a:cubicBezTo>
                    <a:lnTo>
                      <a:pt x="4646808" y="4546235"/>
                    </a:lnTo>
                    <a:cubicBezTo>
                      <a:pt x="4646808" y="4600411"/>
                      <a:pt x="4641980" y="4634473"/>
                      <a:pt x="4632324" y="4648419"/>
                    </a:cubicBezTo>
                    <a:cubicBezTo>
                      <a:pt x="4618916" y="4666121"/>
                      <a:pt x="4598800" y="4676849"/>
                      <a:pt x="4571980" y="4680604"/>
                    </a:cubicBezTo>
                    <a:lnTo>
                      <a:pt x="4571980" y="4709569"/>
                    </a:lnTo>
                    <a:lnTo>
                      <a:pt x="4953362" y="4709569"/>
                    </a:lnTo>
                    <a:lnTo>
                      <a:pt x="4953362" y="4680604"/>
                    </a:lnTo>
                    <a:cubicBezTo>
                      <a:pt x="4920640" y="4676849"/>
                      <a:pt x="4898916" y="4667864"/>
                      <a:pt x="4888188" y="4653649"/>
                    </a:cubicBezTo>
                    <a:cubicBezTo>
                      <a:pt x="4877460" y="4639435"/>
                      <a:pt x="4872096" y="4603630"/>
                      <a:pt x="4872096" y="4546235"/>
                    </a:cubicBezTo>
                    <a:lnTo>
                      <a:pt x="4872096" y="4252555"/>
                    </a:lnTo>
                    <a:cubicBezTo>
                      <a:pt x="4872096" y="4166731"/>
                      <a:pt x="4866598" y="4105715"/>
                      <a:pt x="4855602" y="4069508"/>
                    </a:cubicBezTo>
                    <a:cubicBezTo>
                      <a:pt x="4844606" y="4033301"/>
                      <a:pt x="4822346" y="4001788"/>
                      <a:pt x="4788820" y="3974968"/>
                    </a:cubicBezTo>
                    <a:cubicBezTo>
                      <a:pt x="4755296" y="3948148"/>
                      <a:pt x="4714930" y="3934737"/>
                      <a:pt x="4667728" y="3934737"/>
                    </a:cubicBezTo>
                    <a:cubicBezTo>
                      <a:pt x="4630716" y="3934737"/>
                      <a:pt x="4595046" y="3943722"/>
                      <a:pt x="4560716" y="3961692"/>
                    </a:cubicBezTo>
                    <a:cubicBezTo>
                      <a:pt x="4526386" y="3979661"/>
                      <a:pt x="4488570" y="4010370"/>
                      <a:pt x="4447266" y="4053819"/>
                    </a:cubicBezTo>
                    <a:lnTo>
                      <a:pt x="4447266" y="3618529"/>
                    </a:lnTo>
                    <a:close/>
                    <a:moveTo>
                      <a:pt x="3048556" y="3618529"/>
                    </a:moveTo>
                    <a:lnTo>
                      <a:pt x="3048556" y="3913818"/>
                    </a:lnTo>
                    <a:lnTo>
                      <a:pt x="3079132" y="3913818"/>
                    </a:lnTo>
                    <a:cubicBezTo>
                      <a:pt x="3091468" y="3833358"/>
                      <a:pt x="3120970" y="3771403"/>
                      <a:pt x="3167638" y="3727955"/>
                    </a:cubicBezTo>
                    <a:cubicBezTo>
                      <a:pt x="3200894" y="3696844"/>
                      <a:pt x="3254266" y="3681288"/>
                      <a:pt x="3327754" y="3681288"/>
                    </a:cubicBezTo>
                    <a:lnTo>
                      <a:pt x="3406604" y="3681288"/>
                    </a:lnTo>
                    <a:lnTo>
                      <a:pt x="3406604" y="4522902"/>
                    </a:lnTo>
                    <a:cubicBezTo>
                      <a:pt x="3406604" y="4577614"/>
                      <a:pt x="3403654" y="4611408"/>
                      <a:pt x="3397754" y="4624281"/>
                    </a:cubicBezTo>
                    <a:cubicBezTo>
                      <a:pt x="3389708" y="4642519"/>
                      <a:pt x="3378712" y="4655393"/>
                      <a:pt x="3364766" y="4662902"/>
                    </a:cubicBezTo>
                    <a:cubicBezTo>
                      <a:pt x="3345454" y="4674167"/>
                      <a:pt x="3319976" y="4679799"/>
                      <a:pt x="3288328" y="4679799"/>
                    </a:cubicBezTo>
                    <a:lnTo>
                      <a:pt x="3252120" y="4679799"/>
                    </a:lnTo>
                    <a:lnTo>
                      <a:pt x="3252120" y="4709569"/>
                    </a:lnTo>
                    <a:lnTo>
                      <a:pt x="3823388" y="4709569"/>
                    </a:lnTo>
                    <a:lnTo>
                      <a:pt x="3823388" y="4679799"/>
                    </a:lnTo>
                    <a:lnTo>
                      <a:pt x="3787182" y="4679799"/>
                    </a:lnTo>
                    <a:cubicBezTo>
                      <a:pt x="3756070" y="4679799"/>
                      <a:pt x="3731530" y="4674569"/>
                      <a:pt x="3713560" y="4664109"/>
                    </a:cubicBezTo>
                    <a:cubicBezTo>
                      <a:pt x="3695590" y="4653649"/>
                      <a:pt x="3683522" y="4641446"/>
                      <a:pt x="3677354" y="4627500"/>
                    </a:cubicBezTo>
                    <a:cubicBezTo>
                      <a:pt x="3671184" y="4613553"/>
                      <a:pt x="3668100" y="4578687"/>
                      <a:pt x="3668100" y="4522902"/>
                    </a:cubicBezTo>
                    <a:lnTo>
                      <a:pt x="3668100" y="3681288"/>
                    </a:lnTo>
                    <a:lnTo>
                      <a:pt x="3749364" y="3681288"/>
                    </a:lnTo>
                    <a:cubicBezTo>
                      <a:pt x="3800324" y="3681288"/>
                      <a:pt x="3835994" y="3686116"/>
                      <a:pt x="3856378" y="3695771"/>
                    </a:cubicBezTo>
                    <a:cubicBezTo>
                      <a:pt x="3892852" y="3713472"/>
                      <a:pt x="3921550" y="3737208"/>
                      <a:pt x="3942470" y="3766978"/>
                    </a:cubicBezTo>
                    <a:cubicBezTo>
                      <a:pt x="3963390" y="3796748"/>
                      <a:pt x="3982432" y="3845695"/>
                      <a:pt x="3999596" y="3913818"/>
                    </a:cubicBezTo>
                    <a:lnTo>
                      <a:pt x="4028562" y="3913818"/>
                    </a:lnTo>
                    <a:lnTo>
                      <a:pt x="4028562" y="3618529"/>
                    </a:lnTo>
                    <a:close/>
                    <a:moveTo>
                      <a:pt x="0" y="0"/>
                    </a:moveTo>
                    <a:lnTo>
                      <a:pt x="41454777" y="0"/>
                    </a:lnTo>
                    <a:lnTo>
                      <a:pt x="41454777" y="8234415"/>
                    </a:lnTo>
                    <a:lnTo>
                      <a:pt x="0" y="8234415"/>
                    </a:lnTo>
                    <a:close/>
                  </a:path>
                </a:pathLst>
              </a:custGeom>
            </p:spPr>
          </p:pic>
          <mc:AlternateContent xmlns:mc="http://schemas.openxmlformats.org/markup-compatibility/2006">
            <mc:Choice xmlns:am3d="http://schemas.microsoft.com/office/drawing/2017/model3d" Requires="am3d">
              <p:graphicFrame>
                <p:nvGraphicFramePr>
                  <p:cNvPr id="3" name="3D Model 2" descr="Airplane">
                    <a:extLst>
                      <a:ext uri="{FF2B5EF4-FFF2-40B4-BE49-F238E27FC236}">
                        <a16:creationId xmlns:a16="http://schemas.microsoft.com/office/drawing/2014/main" id="{3DD0C6A0-1E45-15BF-3D27-BBFF4CF85476}"/>
                      </a:ext>
                    </a:extLst>
                  </p:cNvPr>
                  <p:cNvGraphicFramePr>
                    <a:graphicFrameLocks noChangeAspect="1"/>
                  </p:cNvGraphicFramePr>
                  <p:nvPr>
                    <p:extLst>
                      <p:ext uri="{D42A27DB-BD31-4B8C-83A1-F6EECF244321}">
                        <p14:modId xmlns:p14="http://schemas.microsoft.com/office/powerpoint/2010/main" val="2610874311"/>
                      </p:ext>
                    </p:extLst>
                  </p:nvPr>
                </p:nvGraphicFramePr>
                <p:xfrm>
                  <a:off x="-11667879" y="1371598"/>
                  <a:ext cx="12506079" cy="5324371"/>
                </p:xfrm>
                <a:graphic>
                  <a:graphicData uri="http://schemas.microsoft.com/office/drawing/2017/model3d">
                    <am3d:model3d r:embed="rId3">
                      <am3d:spPr>
                        <a:xfrm>
                          <a:off x="0" y="0"/>
                          <a:ext cx="12506079" cy="5324371"/>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5038589" ay="4446101" az="5024299"/>
                        <am3d:postTrans dx="0" dy="0" dz="0"/>
                      </am3d:trans>
                      <am3d:raster rName="Office3DRenderer" rVer="16.0.8326">
                        <am3d:blip r:embed="rId4"/>
                      </am3d:raster>
                      <am3d:objViewport viewportSz="170779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irplane">
                    <a:extLst>
                      <a:ext uri="{FF2B5EF4-FFF2-40B4-BE49-F238E27FC236}">
                        <a16:creationId xmlns:a16="http://schemas.microsoft.com/office/drawing/2014/main" id="{3DD0C6A0-1E45-15BF-3D27-BBFF4CF85476}"/>
                      </a:ext>
                    </a:extLst>
                  </p:cNvPr>
                  <p:cNvPicPr>
                    <a:picLocks noGrp="1" noRot="1" noChangeAspect="1" noMove="1" noResize="1" noEditPoints="1" noAdjustHandles="1" noChangeArrowheads="1" noChangeShapeType="1" noCrop="1"/>
                  </p:cNvPicPr>
                  <p:nvPr/>
                </p:nvPicPr>
                <p:blipFill>
                  <a:blip r:embed="rId4"/>
                  <a:stretch>
                    <a:fillRect/>
                  </a:stretch>
                </p:blipFill>
                <p:spPr>
                  <a:xfrm>
                    <a:off x="-11667879" y="1371598"/>
                    <a:ext cx="12506079" cy="5324371"/>
                  </a:xfrm>
                  <a:prstGeom prst="rect">
                    <a:avLst/>
                  </a:prstGeom>
                </p:spPr>
              </p:pic>
            </mc:Fallback>
          </mc:AlternateContent>
        </p:grpSp>
        <p:sp>
          <p:nvSpPr>
            <p:cNvPr id="17" name="TextBox 16">
              <a:extLst>
                <a:ext uri="{FF2B5EF4-FFF2-40B4-BE49-F238E27FC236}">
                  <a16:creationId xmlns:a16="http://schemas.microsoft.com/office/drawing/2014/main" id="{B7435649-786F-F185-132E-9F8B34414F04}"/>
                </a:ext>
              </a:extLst>
            </p:cNvPr>
            <p:cNvSpPr txBox="1"/>
            <p:nvPr/>
          </p:nvSpPr>
          <p:spPr>
            <a:xfrm>
              <a:off x="-23987760" y="2989007"/>
              <a:ext cx="8930640" cy="2092881"/>
            </a:xfrm>
            <a:prstGeom prst="rect">
              <a:avLst/>
            </a:prstGeom>
            <a:noFill/>
          </p:spPr>
          <p:txBody>
            <a:bodyPr wrap="square" rtlCol="0">
              <a:spAutoFit/>
            </a:bodyPr>
            <a:lstStyle/>
            <a:p>
              <a:r>
                <a:rPr lang="en-US" sz="13000" b="1">
                  <a:gradFill>
                    <a:gsLst>
                      <a:gs pos="0">
                        <a:schemeClr val="bg1"/>
                      </a:gs>
                      <a:gs pos="75000">
                        <a:srgbClr val="00B0F0"/>
                      </a:gs>
                      <a:gs pos="67000">
                        <a:srgbClr val="00B0F0"/>
                      </a:gs>
                      <a:gs pos="100000">
                        <a:srgbClr val="00B0F0"/>
                      </a:gs>
                    </a:gsLst>
                    <a:lin ang="5400000" scaled="1"/>
                  </a:gradFill>
                  <a:effectLst>
                    <a:outerShdw blurRad="495300" dist="266700" dir="10800000" algn="r" rotWithShape="0">
                      <a:schemeClr val="tx1">
                        <a:alpha val="75000"/>
                      </a:schemeClr>
                    </a:outerShdw>
                  </a:effectLst>
                  <a:latin typeface="Times New Roman" panose="02020603050405020304" pitchFamily="18" charset="0"/>
                  <a:cs typeface="Times New Roman" panose="02020603050405020304" pitchFamily="18" charset="0"/>
                </a:rPr>
                <a:t>Thank You</a:t>
              </a:r>
              <a:endParaRPr lang="en-IN" sz="13000" b="1">
                <a:gradFill>
                  <a:gsLst>
                    <a:gs pos="0">
                      <a:schemeClr val="bg1"/>
                    </a:gs>
                    <a:gs pos="75000">
                      <a:srgbClr val="00B0F0"/>
                    </a:gs>
                    <a:gs pos="67000">
                      <a:srgbClr val="00B0F0"/>
                    </a:gs>
                    <a:gs pos="100000">
                      <a:srgbClr val="00B0F0"/>
                    </a:gs>
                  </a:gsLst>
                  <a:lin ang="5400000" scaled="1"/>
                </a:gradFill>
                <a:effectLst>
                  <a:outerShdw blurRad="495300" dist="266700" dir="10800000" algn="r" rotWithShape="0">
                    <a:schemeClr val="tx1">
                      <a:alpha val="75000"/>
                    </a:scheme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5182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1000"/>
                                  </p:stCondLst>
                                  <p:childTnLst>
                                    <p:animMotion origin="layout" path="M -3.33333E-6 -4.19753E-6 L 1.8073 0.00039 " pathEditMode="relative" rAng="0" ptsTypes="AA">
                                      <p:cBhvr>
                                        <p:cTn id="6" dur="4750" fill="hold"/>
                                        <p:tgtEl>
                                          <p:spTgt spid="18"/>
                                        </p:tgtEl>
                                        <p:attrNameLst>
                                          <p:attrName>ppt_x</p:attrName>
                                          <p:attrName>ppt_y</p:attrName>
                                        </p:attrNameLst>
                                      </p:cBhvr>
                                      <p:rCtr x="90365" y="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C86566-1488-DE93-0641-372A666DFCC0}"/>
            </a:ext>
          </a:extLst>
        </p:cNvPr>
        <p:cNvGrpSpPr/>
        <p:nvPr/>
      </p:nvGrpSpPr>
      <p:grpSpPr>
        <a:xfrm>
          <a:off x="0" y="0"/>
          <a:ext cx="0" cy="0"/>
          <a:chOff x="0" y="0"/>
          <a:chExt cx="0" cy="0"/>
        </a:xfrm>
      </p:grpSpPr>
      <p:grpSp>
        <p:nvGrpSpPr>
          <p:cNvPr id="4" name="Intro">
            <a:extLst>
              <a:ext uri="{FF2B5EF4-FFF2-40B4-BE49-F238E27FC236}">
                <a16:creationId xmlns:a16="http://schemas.microsoft.com/office/drawing/2014/main" id="{1D1A7AEE-203E-8FCD-FBD6-892556BBB5BA}"/>
              </a:ext>
            </a:extLst>
          </p:cNvPr>
          <p:cNvGrpSpPr/>
          <p:nvPr/>
        </p:nvGrpSpPr>
        <p:grpSpPr>
          <a:xfrm>
            <a:off x="409634" y="883920"/>
            <a:ext cx="8111371" cy="5227320"/>
            <a:chOff x="409634" y="883920"/>
            <a:chExt cx="8111371" cy="5227320"/>
          </a:xfrm>
        </p:grpSpPr>
        <p:sp>
          <p:nvSpPr>
            <p:cNvPr id="3" name="Text 0">
              <a:extLst>
                <a:ext uri="{FF2B5EF4-FFF2-40B4-BE49-F238E27FC236}">
                  <a16:creationId xmlns:a16="http://schemas.microsoft.com/office/drawing/2014/main" id="{94A9C53E-8B00-9961-D91F-BBC4C1E5C2F1}"/>
                </a:ext>
              </a:extLst>
            </p:cNvPr>
            <p:cNvSpPr/>
            <p:nvPr/>
          </p:nvSpPr>
          <p:spPr>
            <a:xfrm>
              <a:off x="409634" y="883920"/>
              <a:ext cx="7627382" cy="1425416"/>
            </a:xfrm>
            <a:prstGeom prst="rect">
              <a:avLst/>
            </a:prstGeom>
            <a:noFill/>
            <a:ln/>
          </p:spPr>
          <p:txBody>
            <a:bodyPr wrap="square" lIns="0" tIns="0" rIns="0" bIns="0" rtlCol="0" anchor="t"/>
            <a:lstStyle/>
            <a:p>
              <a:pPr marL="0" indent="0" algn="l">
                <a:lnSpc>
                  <a:spcPts val="5600"/>
                </a:lnSpc>
                <a:buNone/>
              </a:pPr>
              <a:r>
                <a:rPr lang="en-US" sz="4450" b="1">
                  <a:gradFill>
                    <a:gsLst>
                      <a:gs pos="0">
                        <a:schemeClr val="bg1"/>
                      </a:gs>
                      <a:gs pos="72000">
                        <a:srgbClr val="00B0F0"/>
                      </a:gs>
                      <a:gs pos="83000">
                        <a:srgbClr val="00B0F0"/>
                      </a:gs>
                      <a:gs pos="100000">
                        <a:srgbClr val="00B0F0"/>
                      </a:gs>
                    </a:gsLst>
                    <a:lin ang="5400000" scaled="1"/>
                  </a:gradFill>
                  <a:latin typeface="Times New Roman" panose="02020603050405020304" pitchFamily="18" charset="0"/>
                  <a:ea typeface="Barlow Bold" pitchFamily="34" charset="-122"/>
                  <a:cs typeface="Times New Roman" panose="02020603050405020304" pitchFamily="18" charset="0"/>
                </a:rPr>
                <a:t>Airplane Passenger Satisfaction Prediction</a:t>
              </a:r>
              <a:endParaRPr lang="en-US" sz="4450">
                <a:gradFill>
                  <a:gsLst>
                    <a:gs pos="0">
                      <a:schemeClr val="bg1"/>
                    </a:gs>
                    <a:gs pos="72000">
                      <a:srgbClr val="00B0F0"/>
                    </a:gs>
                    <a:gs pos="83000">
                      <a:srgbClr val="00B0F0"/>
                    </a:gs>
                    <a:gs pos="100000">
                      <a:srgbClr val="00B0F0"/>
                    </a:gs>
                  </a:gsLst>
                  <a:lin ang="5400000" scaled="1"/>
                </a:gradFill>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B3AC7D6D-2EFA-D570-0494-26CBD67E88DF}"/>
                </a:ext>
              </a:extLst>
            </p:cNvPr>
            <p:cNvSpPr/>
            <p:nvPr/>
          </p:nvSpPr>
          <p:spPr>
            <a:xfrm>
              <a:off x="409634" y="2664144"/>
              <a:ext cx="8111371" cy="3447096"/>
            </a:xfrm>
            <a:prstGeom prst="rect">
              <a:avLst/>
            </a:prstGeom>
            <a:noFill/>
            <a:ln/>
          </p:spPr>
          <p:txBody>
            <a:bodyPr wrap="square" lIns="0" tIns="0" rIns="0" bIns="0" rtlCol="0" anchor="t"/>
            <a:lstStyle/>
            <a:p>
              <a:pPr marL="0" indent="0" algn="just">
                <a:lnSpc>
                  <a:spcPct val="150000"/>
                </a:lnSpc>
                <a:buNone/>
              </a:pPr>
              <a:r>
                <a:rPr lang="en-US" sz="2800">
                  <a:latin typeface="Times New Roman" panose="02020603050405020304" pitchFamily="18" charset="0"/>
                  <a:ea typeface="Montserrat" pitchFamily="34" charset="-122"/>
                  <a:cs typeface="Times New Roman" panose="02020603050405020304" pitchFamily="18" charset="0"/>
                </a:rPr>
                <a:t>This presentation details an end-to-end data science project focused on analyzing airline passenger feedback to understand satisfaction levels, identify key influencing factors, and build a predictive model. We utilized a range of Python libraries for data processing, analysis, and model building. The final model was deployed as </a:t>
              </a:r>
              <a:r>
                <a:rPr lang="en-US" sz="2800" err="1">
                  <a:latin typeface="Times New Roman" panose="02020603050405020304" pitchFamily="18" charset="0"/>
                  <a:ea typeface="Montserrat" pitchFamily="34" charset="-122"/>
                  <a:cs typeface="Times New Roman" panose="02020603050405020304" pitchFamily="18" charset="0"/>
                </a:rPr>
                <a:t>Streamlit</a:t>
              </a:r>
              <a:r>
                <a:rPr lang="en-US" sz="2800">
                  <a:latin typeface="Times New Roman" panose="02020603050405020304" pitchFamily="18" charset="0"/>
                  <a:ea typeface="Montserrat" pitchFamily="34" charset="-122"/>
                  <a:cs typeface="Times New Roman" panose="02020603050405020304" pitchFamily="18" charset="0"/>
                </a:rPr>
                <a:t> application.</a:t>
              </a:r>
              <a:endParaRPr lang="en-US" sz="2800">
                <a:latin typeface="Times New Roman" panose="02020603050405020304" pitchFamily="18" charset="0"/>
                <a:cs typeface="Times New Roman" panose="02020603050405020304" pitchFamily="18" charset="0"/>
              </a:endParaRPr>
            </a:p>
          </p:txBody>
        </p:sp>
      </p:grpSp>
      <p:sp>
        <p:nvSpPr>
          <p:cNvPr id="6" name="Oval 5">
            <a:extLst>
              <a:ext uri="{FF2B5EF4-FFF2-40B4-BE49-F238E27FC236}">
                <a16:creationId xmlns:a16="http://schemas.microsoft.com/office/drawing/2014/main" id="{70B1041A-7B39-A32B-86DE-937C674F1263}"/>
              </a:ext>
            </a:extLst>
          </p:cNvPr>
          <p:cNvSpPr/>
          <p:nvPr/>
        </p:nvSpPr>
        <p:spPr>
          <a:xfrm>
            <a:off x="8949046" y="-1395046"/>
            <a:ext cx="7627383" cy="11019691"/>
          </a:xfrm>
          <a:prstGeom prst="ellipse">
            <a:avLst/>
          </a:prstGeom>
          <a:blipFill>
            <a:blip r:embed="rId3"/>
            <a:stretch>
              <a:fillRect/>
            </a:stretch>
          </a:blipFill>
          <a:ln>
            <a:noFill/>
          </a:ln>
          <a:effectLst>
            <a:outerShdw blurRad="546100" dist="228600" dir="10800000" algn="r" rotWithShape="0">
              <a:srgbClr val="00B0F0">
                <a:alpha val="6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709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a:effectLst>
            <a:outerShdw blurRad="266700" dist="152400" dir="9600000" sx="101000" sy="101000" algn="r" rotWithShape="0">
              <a:srgbClr val="00B0F0">
                <a:alpha val="66000"/>
              </a:srgbClr>
            </a:outerShdw>
          </a:effectLst>
        </p:spPr>
      </p:pic>
      <p:sp>
        <p:nvSpPr>
          <p:cNvPr id="3" name="Text 0"/>
          <p:cNvSpPr/>
          <p:nvPr/>
        </p:nvSpPr>
        <p:spPr>
          <a:xfrm>
            <a:off x="758309" y="596554"/>
            <a:ext cx="5701546" cy="712708"/>
          </a:xfrm>
          <a:prstGeom prst="rect">
            <a:avLst/>
          </a:prstGeom>
          <a:noFill/>
          <a:ln/>
        </p:spPr>
        <p:txBody>
          <a:bodyPr wrap="none" lIns="0" tIns="0" rIns="0" bIns="0" rtlCol="0" anchor="t"/>
          <a:lstStyle/>
          <a:p>
            <a:pPr marL="0" indent="0" algn="l">
              <a:lnSpc>
                <a:spcPts val="5600"/>
              </a:lnSpc>
              <a:buNone/>
            </a:pPr>
            <a:r>
              <a:rPr lang="en-US" sz="4450" b="1">
                <a:gradFill>
                  <a:gsLst>
                    <a:gs pos="0">
                      <a:schemeClr val="bg1"/>
                    </a:gs>
                    <a:gs pos="72000">
                      <a:srgbClr val="00B0F0"/>
                    </a:gs>
                    <a:gs pos="83000">
                      <a:srgbClr val="00B0F0"/>
                    </a:gs>
                    <a:gs pos="100000">
                      <a:srgbClr val="00B0F0"/>
                    </a:gs>
                  </a:gsLst>
                  <a:lin ang="5400000" scaled="1"/>
                </a:gradFill>
                <a:latin typeface="Times New Roman" panose="02020603050405020304" pitchFamily="18" charset="0"/>
                <a:ea typeface="Barlow Bold" pitchFamily="34" charset="-122"/>
                <a:cs typeface="Times New Roman" panose="02020603050405020304" pitchFamily="18" charset="0"/>
              </a:rPr>
              <a:t>Project Objectives</a:t>
            </a:r>
            <a:endParaRPr lang="en-US" sz="4450">
              <a:gradFill>
                <a:gsLst>
                  <a:gs pos="0">
                    <a:schemeClr val="bg1"/>
                  </a:gs>
                  <a:gs pos="72000">
                    <a:srgbClr val="00B0F0"/>
                  </a:gs>
                  <a:gs pos="83000">
                    <a:srgbClr val="00B0F0"/>
                  </a:gs>
                  <a:gs pos="100000">
                    <a:srgbClr val="00B0F0"/>
                  </a:gs>
                </a:gsLst>
                <a:lin ang="5400000" scaled="1"/>
              </a:gra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94E12030-87D3-3433-3D93-CABD119B9DC6}"/>
              </a:ext>
            </a:extLst>
          </p:cNvPr>
          <p:cNvGrpSpPr/>
          <p:nvPr/>
        </p:nvGrpSpPr>
        <p:grpSpPr>
          <a:xfrm>
            <a:off x="586154" y="2182580"/>
            <a:ext cx="3850472" cy="2453759"/>
            <a:chOff x="586154" y="2491383"/>
            <a:chExt cx="3850472" cy="2453759"/>
          </a:xfrm>
          <a:effectLst>
            <a:outerShdw blurRad="368300" dist="152400" dir="5100000" algn="t" rotWithShape="0">
              <a:srgbClr val="00B0F0">
                <a:alpha val="82000"/>
              </a:srgbClr>
            </a:outerShdw>
          </a:effectLst>
        </p:grpSpPr>
        <p:sp>
          <p:nvSpPr>
            <p:cNvPr id="22" name="Rectangle: Rounded Corners 21">
              <a:extLst>
                <a:ext uri="{FF2B5EF4-FFF2-40B4-BE49-F238E27FC236}">
                  <a16:creationId xmlns:a16="http://schemas.microsoft.com/office/drawing/2014/main" id="{3A2D6C18-E7AC-41F1-D263-0284FBC4FE75}"/>
                </a:ext>
              </a:extLst>
            </p:cNvPr>
            <p:cNvSpPr/>
            <p:nvPr/>
          </p:nvSpPr>
          <p:spPr>
            <a:xfrm>
              <a:off x="586154" y="2491383"/>
              <a:ext cx="3850472" cy="2453759"/>
            </a:xfrm>
            <a:prstGeom prst="roundRect">
              <a:avLst/>
            </a:prstGeom>
            <a:gradFill>
              <a:gsLst>
                <a:gs pos="0">
                  <a:schemeClr val="bg1"/>
                </a:gs>
                <a:gs pos="72000">
                  <a:srgbClr val="00B0F0"/>
                </a:gs>
                <a:gs pos="83000">
                  <a:srgbClr val="00B0F0"/>
                </a:gs>
                <a:gs pos="100000">
                  <a:srgbClr val="00B0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hape 1"/>
            <p:cNvSpPr/>
            <p:nvPr/>
          </p:nvSpPr>
          <p:spPr>
            <a:xfrm>
              <a:off x="758309" y="2816304"/>
              <a:ext cx="487442" cy="487442"/>
            </a:xfrm>
            <a:prstGeom prst="roundRect">
              <a:avLst>
                <a:gd name="adj" fmla="val 66673"/>
              </a:avLst>
            </a:prstGeom>
            <a:solidFill>
              <a:srgbClr val="D4E9F7"/>
            </a:solidFill>
            <a:ln w="7620">
              <a:noFill/>
              <a:prstDash val="solid"/>
            </a:ln>
          </p:spPr>
        </p:sp>
        <p:pic>
          <p:nvPicPr>
            <p:cNvPr id="5" name="Image 1" descr="preencoded.png"/>
            <p:cNvPicPr>
              <a:picLocks noChangeAspect="1"/>
            </p:cNvPicPr>
            <p:nvPr/>
          </p:nvPicPr>
          <p:blipFill>
            <a:blip r:embed="rId4"/>
            <a:stretch>
              <a:fillRect/>
            </a:stretch>
          </p:blipFill>
          <p:spPr>
            <a:xfrm>
              <a:off x="830997" y="2846249"/>
              <a:ext cx="342067" cy="427553"/>
            </a:xfrm>
            <a:prstGeom prst="rect">
              <a:avLst/>
            </a:prstGeom>
            <a:ln>
              <a:noFill/>
            </a:ln>
          </p:spPr>
        </p:pic>
        <p:sp>
          <p:nvSpPr>
            <p:cNvPr id="6" name="Text 2"/>
            <p:cNvSpPr/>
            <p:nvPr/>
          </p:nvSpPr>
          <p:spPr>
            <a:xfrm>
              <a:off x="1462326" y="2890718"/>
              <a:ext cx="2850713" cy="356235"/>
            </a:xfrm>
            <a:prstGeom prst="rect">
              <a:avLst/>
            </a:prstGeom>
            <a:noFill/>
            <a:ln>
              <a:noFill/>
            </a:ln>
          </p:spPr>
          <p:txBody>
            <a:bodyPr wrap="none" lIns="0" tIns="0" rIns="0" bIns="0" rtlCol="0" anchor="t"/>
            <a:lstStyle/>
            <a:p>
              <a:pPr marL="0" indent="0" algn="l">
                <a:lnSpc>
                  <a:spcPts val="2800"/>
                </a:lnSpc>
                <a:buNone/>
              </a:pPr>
              <a:r>
                <a:rPr lang="en-US" sz="2800" b="1">
                  <a:latin typeface="Times New Roman" panose="02020603050405020304" pitchFamily="18" charset="0"/>
                  <a:ea typeface="Barlow Bold" pitchFamily="34" charset="-122"/>
                  <a:cs typeface="Times New Roman" panose="02020603050405020304" pitchFamily="18" charset="0"/>
                </a:rPr>
                <a:t>Analyze Feedback</a:t>
              </a:r>
              <a:endParaRPr lang="en-US" sz="2800">
                <a:latin typeface="Times New Roman" panose="02020603050405020304" pitchFamily="18" charset="0"/>
                <a:cs typeface="Times New Roman" panose="02020603050405020304" pitchFamily="18" charset="0"/>
              </a:endParaRPr>
            </a:p>
          </p:txBody>
        </p:sp>
        <p:sp>
          <p:nvSpPr>
            <p:cNvPr id="7" name="Text 3"/>
            <p:cNvSpPr/>
            <p:nvPr/>
          </p:nvSpPr>
          <p:spPr>
            <a:xfrm>
              <a:off x="1462326" y="3376851"/>
              <a:ext cx="2974300" cy="1386840"/>
            </a:xfrm>
            <a:prstGeom prst="rect">
              <a:avLst/>
            </a:prstGeom>
            <a:noFill/>
            <a:ln>
              <a:noFill/>
            </a:ln>
          </p:spPr>
          <p:txBody>
            <a:bodyPr wrap="square" lIns="0" tIns="0" rIns="0" bIns="0" rtlCol="0" anchor="t"/>
            <a:lstStyle/>
            <a:p>
              <a:pPr marL="0" indent="0">
                <a:lnSpc>
                  <a:spcPts val="2700"/>
                </a:lnSpc>
                <a:buNone/>
              </a:pPr>
              <a:r>
                <a:rPr lang="en-US" sz="2400">
                  <a:latin typeface="Times New Roman" panose="02020603050405020304" pitchFamily="18" charset="0"/>
                  <a:ea typeface="Montserrat" pitchFamily="34" charset="-122"/>
                  <a:cs typeface="Times New Roman" panose="02020603050405020304" pitchFamily="18" charset="0"/>
                </a:rPr>
                <a:t>Understand passenger satisfaction levels through detailed analysis of feedback.</a:t>
              </a:r>
              <a:endParaRPr lang="en-US" sz="2400">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7A6D3A63-138D-F7C8-80E5-A892B45F833A}"/>
              </a:ext>
            </a:extLst>
          </p:cNvPr>
          <p:cNvGrpSpPr/>
          <p:nvPr/>
        </p:nvGrpSpPr>
        <p:grpSpPr>
          <a:xfrm>
            <a:off x="4653201" y="2182580"/>
            <a:ext cx="4041696" cy="2453759"/>
            <a:chOff x="4589026" y="2491383"/>
            <a:chExt cx="4041696" cy="2453759"/>
          </a:xfrm>
          <a:effectLst>
            <a:outerShdw blurRad="368300" dist="152400" dir="5100000" algn="t" rotWithShape="0">
              <a:srgbClr val="00B0F0">
                <a:alpha val="82000"/>
              </a:srgbClr>
            </a:outerShdw>
          </a:effectLst>
        </p:grpSpPr>
        <p:sp>
          <p:nvSpPr>
            <p:cNvPr id="23" name="Rectangle: Rounded Corners 22">
              <a:extLst>
                <a:ext uri="{FF2B5EF4-FFF2-40B4-BE49-F238E27FC236}">
                  <a16:creationId xmlns:a16="http://schemas.microsoft.com/office/drawing/2014/main" id="{8A3191C9-095F-B69B-A2A4-B9C3DF77B7C7}"/>
                </a:ext>
              </a:extLst>
            </p:cNvPr>
            <p:cNvSpPr/>
            <p:nvPr/>
          </p:nvSpPr>
          <p:spPr>
            <a:xfrm>
              <a:off x="4589026" y="2491383"/>
              <a:ext cx="3850472" cy="2453759"/>
            </a:xfrm>
            <a:prstGeom prst="roundRect">
              <a:avLst/>
            </a:prstGeom>
            <a:gradFill>
              <a:gsLst>
                <a:gs pos="0">
                  <a:schemeClr val="bg1"/>
                </a:gs>
                <a:gs pos="72000">
                  <a:srgbClr val="00B0F0"/>
                </a:gs>
                <a:gs pos="83000">
                  <a:srgbClr val="00B0F0"/>
                </a:gs>
                <a:gs pos="100000">
                  <a:srgbClr val="00B0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hape 4"/>
            <p:cNvSpPr/>
            <p:nvPr/>
          </p:nvSpPr>
          <p:spPr>
            <a:xfrm>
              <a:off x="4707374" y="2816304"/>
              <a:ext cx="487442" cy="487442"/>
            </a:xfrm>
            <a:prstGeom prst="roundRect">
              <a:avLst>
                <a:gd name="adj" fmla="val 66673"/>
              </a:avLst>
            </a:prstGeom>
            <a:solidFill>
              <a:srgbClr val="D4E9F7"/>
            </a:solidFill>
            <a:ln w="7620">
              <a:noFill/>
              <a:prstDash val="solid"/>
            </a:ln>
          </p:spPr>
        </p:sp>
        <p:pic>
          <p:nvPicPr>
            <p:cNvPr id="9" name="Image 2" descr="preencoded.png"/>
            <p:cNvPicPr>
              <a:picLocks noChangeAspect="1"/>
            </p:cNvPicPr>
            <p:nvPr/>
          </p:nvPicPr>
          <p:blipFill>
            <a:blip r:embed="rId5"/>
            <a:stretch>
              <a:fillRect/>
            </a:stretch>
          </p:blipFill>
          <p:spPr>
            <a:xfrm>
              <a:off x="4795302" y="2846249"/>
              <a:ext cx="342067" cy="427553"/>
            </a:xfrm>
            <a:prstGeom prst="rect">
              <a:avLst/>
            </a:prstGeom>
            <a:ln>
              <a:noFill/>
            </a:ln>
          </p:spPr>
        </p:pic>
        <p:sp>
          <p:nvSpPr>
            <p:cNvPr id="10" name="Text 5"/>
            <p:cNvSpPr/>
            <p:nvPr/>
          </p:nvSpPr>
          <p:spPr>
            <a:xfrm>
              <a:off x="5233332" y="2909155"/>
              <a:ext cx="2850713" cy="356235"/>
            </a:xfrm>
            <a:prstGeom prst="rect">
              <a:avLst/>
            </a:prstGeom>
            <a:noFill/>
            <a:ln>
              <a:noFill/>
            </a:ln>
          </p:spPr>
          <p:txBody>
            <a:bodyPr wrap="none" lIns="0" tIns="0" rIns="0" bIns="0" rtlCol="0" anchor="t"/>
            <a:lstStyle/>
            <a:p>
              <a:pPr marL="0" indent="0" algn="l">
                <a:lnSpc>
                  <a:spcPts val="2800"/>
                </a:lnSpc>
                <a:buNone/>
              </a:pPr>
              <a:r>
                <a:rPr lang="en-US" sz="2800" b="1">
                  <a:latin typeface="Times New Roman" panose="02020603050405020304" pitchFamily="18" charset="0"/>
                  <a:ea typeface="Barlow Bold" pitchFamily="34" charset="-122"/>
                  <a:cs typeface="Times New Roman" panose="02020603050405020304" pitchFamily="18" charset="0"/>
                </a:rPr>
                <a:t>Identify Key Factors</a:t>
              </a:r>
              <a:endParaRPr lang="en-US" sz="2800">
                <a:latin typeface="Times New Roman" panose="02020603050405020304" pitchFamily="18" charset="0"/>
                <a:cs typeface="Times New Roman" panose="02020603050405020304" pitchFamily="18" charset="0"/>
              </a:endParaRPr>
            </a:p>
          </p:txBody>
        </p:sp>
        <p:sp>
          <p:nvSpPr>
            <p:cNvPr id="11" name="Text 6"/>
            <p:cNvSpPr/>
            <p:nvPr/>
          </p:nvSpPr>
          <p:spPr>
            <a:xfrm>
              <a:off x="5194816" y="3376851"/>
              <a:ext cx="3435906" cy="1386840"/>
            </a:xfrm>
            <a:prstGeom prst="rect">
              <a:avLst/>
            </a:prstGeom>
            <a:noFill/>
            <a:ln>
              <a:noFill/>
            </a:ln>
          </p:spPr>
          <p:txBody>
            <a:bodyPr wrap="square" lIns="0" tIns="0" rIns="0" bIns="0" rtlCol="0" anchor="t"/>
            <a:lstStyle/>
            <a:p>
              <a:pPr marL="0" indent="0" algn="l">
                <a:lnSpc>
                  <a:spcPts val="2700"/>
                </a:lnSpc>
                <a:buNone/>
              </a:pPr>
              <a:r>
                <a:rPr lang="en-US" sz="2400">
                  <a:latin typeface="Times New Roman" panose="02020603050405020304" pitchFamily="18" charset="0"/>
                  <a:ea typeface="Montserrat" pitchFamily="34" charset="-122"/>
                  <a:cs typeface="Times New Roman" panose="02020603050405020304" pitchFamily="18" charset="0"/>
                </a:rPr>
                <a:t>Pinpoint the most significant factors that influence passenger satisfaction.</a:t>
              </a:r>
              <a:endParaRPr lang="en-US" sz="2400">
                <a:latin typeface="Times New Roman" panose="02020603050405020304" pitchFamily="18"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71AADCB3-B2CA-0244-8763-93D744D63561}"/>
              </a:ext>
            </a:extLst>
          </p:cNvPr>
          <p:cNvGrpSpPr/>
          <p:nvPr/>
        </p:nvGrpSpPr>
        <p:grpSpPr>
          <a:xfrm>
            <a:off x="586154" y="5034045"/>
            <a:ext cx="7853344" cy="1648109"/>
            <a:chOff x="586154" y="5034045"/>
            <a:chExt cx="7853344" cy="1648109"/>
          </a:xfrm>
          <a:effectLst>
            <a:outerShdw blurRad="368300" dist="152400" dir="5100000" algn="t" rotWithShape="0">
              <a:srgbClr val="00B0F0">
                <a:alpha val="82000"/>
              </a:srgbClr>
            </a:outerShdw>
          </a:effectLst>
        </p:grpSpPr>
        <p:sp>
          <p:nvSpPr>
            <p:cNvPr id="24" name="Rectangle: Rounded Corners 23">
              <a:extLst>
                <a:ext uri="{FF2B5EF4-FFF2-40B4-BE49-F238E27FC236}">
                  <a16:creationId xmlns:a16="http://schemas.microsoft.com/office/drawing/2014/main" id="{E28A06C1-B03C-A0A3-612B-DC76DECF130A}"/>
                </a:ext>
              </a:extLst>
            </p:cNvPr>
            <p:cNvSpPr/>
            <p:nvPr/>
          </p:nvSpPr>
          <p:spPr>
            <a:xfrm>
              <a:off x="586154" y="5034045"/>
              <a:ext cx="7853344" cy="1648109"/>
            </a:xfrm>
            <a:prstGeom prst="roundRect">
              <a:avLst/>
            </a:prstGeom>
            <a:gradFill>
              <a:gsLst>
                <a:gs pos="0">
                  <a:schemeClr val="bg1"/>
                </a:gs>
                <a:gs pos="72000">
                  <a:srgbClr val="00B0F0"/>
                </a:gs>
                <a:gs pos="83000">
                  <a:srgbClr val="00B0F0"/>
                </a:gs>
                <a:gs pos="100000">
                  <a:srgbClr val="00B0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hape 7"/>
            <p:cNvSpPr/>
            <p:nvPr/>
          </p:nvSpPr>
          <p:spPr>
            <a:xfrm>
              <a:off x="758309" y="5196959"/>
              <a:ext cx="487442" cy="487442"/>
            </a:xfrm>
            <a:prstGeom prst="roundRect">
              <a:avLst>
                <a:gd name="adj" fmla="val 66673"/>
              </a:avLst>
            </a:prstGeom>
            <a:solidFill>
              <a:srgbClr val="D4E9F7"/>
            </a:solidFill>
            <a:ln w="7620">
              <a:noFill/>
              <a:prstDash val="solid"/>
            </a:ln>
          </p:spPr>
        </p:sp>
        <p:pic>
          <p:nvPicPr>
            <p:cNvPr id="13" name="Image 3" descr="preencoded.png"/>
            <p:cNvPicPr>
              <a:picLocks noChangeAspect="1"/>
            </p:cNvPicPr>
            <p:nvPr/>
          </p:nvPicPr>
          <p:blipFill>
            <a:blip r:embed="rId6"/>
            <a:stretch>
              <a:fillRect/>
            </a:stretch>
          </p:blipFill>
          <p:spPr>
            <a:xfrm>
              <a:off x="830997" y="5226903"/>
              <a:ext cx="342067" cy="427553"/>
            </a:xfrm>
            <a:prstGeom prst="rect">
              <a:avLst/>
            </a:prstGeom>
            <a:ln>
              <a:noFill/>
            </a:ln>
          </p:spPr>
        </p:pic>
        <p:sp>
          <p:nvSpPr>
            <p:cNvPr id="14" name="Text 8"/>
            <p:cNvSpPr/>
            <p:nvPr/>
          </p:nvSpPr>
          <p:spPr>
            <a:xfrm>
              <a:off x="1462326" y="5271373"/>
              <a:ext cx="2850713" cy="356235"/>
            </a:xfrm>
            <a:prstGeom prst="rect">
              <a:avLst/>
            </a:prstGeom>
            <a:noFill/>
            <a:ln>
              <a:noFill/>
            </a:ln>
          </p:spPr>
          <p:txBody>
            <a:bodyPr wrap="none" lIns="0" tIns="0" rIns="0" bIns="0" rtlCol="0" anchor="t"/>
            <a:lstStyle/>
            <a:p>
              <a:pPr marL="0" indent="0" algn="l">
                <a:lnSpc>
                  <a:spcPts val="2800"/>
                </a:lnSpc>
                <a:buNone/>
              </a:pPr>
              <a:r>
                <a:rPr lang="en-US" sz="2800" b="1">
                  <a:latin typeface="Times New Roman" panose="02020603050405020304" pitchFamily="18" charset="0"/>
                  <a:ea typeface="Barlow Bold" pitchFamily="34" charset="-122"/>
                  <a:cs typeface="Times New Roman" panose="02020603050405020304" pitchFamily="18" charset="0"/>
                </a:rPr>
                <a:t>Build Predictive Model</a:t>
              </a:r>
              <a:endParaRPr lang="en-US" sz="2800">
                <a:latin typeface="Times New Roman" panose="02020603050405020304" pitchFamily="18" charset="0"/>
                <a:cs typeface="Times New Roman" panose="02020603050405020304" pitchFamily="18" charset="0"/>
              </a:endParaRPr>
            </a:p>
          </p:txBody>
        </p:sp>
        <p:sp>
          <p:nvSpPr>
            <p:cNvPr id="15" name="Text 9"/>
            <p:cNvSpPr/>
            <p:nvPr/>
          </p:nvSpPr>
          <p:spPr>
            <a:xfrm>
              <a:off x="1462326" y="5757505"/>
              <a:ext cx="6923365" cy="693420"/>
            </a:xfrm>
            <a:prstGeom prst="rect">
              <a:avLst/>
            </a:prstGeom>
            <a:noFill/>
            <a:ln>
              <a:noFill/>
            </a:ln>
          </p:spPr>
          <p:txBody>
            <a:bodyPr wrap="square" lIns="0" tIns="0" rIns="0" bIns="0" rtlCol="0" anchor="t"/>
            <a:lstStyle/>
            <a:p>
              <a:pPr marL="0" indent="0" algn="l">
                <a:lnSpc>
                  <a:spcPts val="2700"/>
                </a:lnSpc>
                <a:buNone/>
              </a:pPr>
              <a:r>
                <a:rPr lang="en-US" sz="2400">
                  <a:latin typeface="Times New Roman" panose="02020603050405020304" pitchFamily="18" charset="0"/>
                  <a:ea typeface="Montserrat" pitchFamily="34" charset="-122"/>
                  <a:cs typeface="Times New Roman" panose="02020603050405020304" pitchFamily="18" charset="0"/>
                </a:rPr>
                <a:t>Develop a model to accurately classify and predict passenger satisfaction.</a:t>
              </a:r>
              <a:endParaRPr lang="en-US" sz="240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ppt_x"/>
                                          </p:val>
                                        </p:tav>
                                        <p:tav tm="100000">
                                          <p:val>
                                            <p:strVal val="#ppt_x"/>
                                          </p:val>
                                        </p:tav>
                                      </p:tavLst>
                                    </p:anim>
                                    <p:anim calcmode="lin" valueType="num">
                                      <p:cBhvr additive="base">
                                        <p:cTn id="12" dur="10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ppt_x"/>
                                          </p:val>
                                        </p:tav>
                                        <p:tav tm="100000">
                                          <p:val>
                                            <p:strVal val="#ppt_x"/>
                                          </p:val>
                                        </p:tav>
                                      </p:tavLst>
                                    </p:anim>
                                    <p:anim calcmode="lin" valueType="num">
                                      <p:cBhvr additive="base">
                                        <p:cTn id="20"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526077" y="645673"/>
            <a:ext cx="8633103" cy="1418749"/>
          </a:xfrm>
          <a:prstGeom prst="rect">
            <a:avLst/>
          </a:prstGeom>
          <a:noFill/>
          <a:ln/>
        </p:spPr>
        <p:txBody>
          <a:bodyPr wrap="square" lIns="0" tIns="0" rIns="0" bIns="0" rtlCol="0" anchor="t"/>
          <a:lstStyle/>
          <a:p>
            <a:pPr marL="0" indent="0" algn="l">
              <a:lnSpc>
                <a:spcPts val="5550"/>
              </a:lnSpc>
              <a:buNone/>
            </a:pPr>
            <a:r>
              <a:rPr lang="en-US" sz="4450" b="1">
                <a:gradFill>
                  <a:gsLst>
                    <a:gs pos="0">
                      <a:schemeClr val="bg1"/>
                    </a:gs>
                    <a:gs pos="72000">
                      <a:srgbClr val="00B0F0"/>
                    </a:gs>
                    <a:gs pos="83000">
                      <a:srgbClr val="00B0F0"/>
                    </a:gs>
                    <a:gs pos="100000">
                      <a:srgbClr val="00B0F0"/>
                    </a:gs>
                  </a:gsLst>
                  <a:lin ang="5400000" scaled="1"/>
                </a:gradFill>
                <a:latin typeface="Times New Roman" panose="02020603050405020304" pitchFamily="18" charset="0"/>
                <a:ea typeface="Barlow Bold" pitchFamily="34" charset="-122"/>
                <a:cs typeface="Times New Roman" panose="02020603050405020304" pitchFamily="18" charset="0"/>
              </a:rPr>
              <a:t>Dataset Overview &amp; Preprocessing</a:t>
            </a:r>
            <a:endParaRPr lang="en-US" sz="4450">
              <a:gradFill>
                <a:gsLst>
                  <a:gs pos="0">
                    <a:schemeClr val="bg1"/>
                  </a:gs>
                  <a:gs pos="72000">
                    <a:srgbClr val="00B0F0"/>
                  </a:gs>
                  <a:gs pos="83000">
                    <a:srgbClr val="00B0F0"/>
                  </a:gs>
                  <a:gs pos="100000">
                    <a:srgbClr val="00B0F0"/>
                  </a:gs>
                </a:gsLst>
                <a:lin ang="5400000" scaled="1"/>
              </a:gra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F3FEC24B-61A9-2D90-D2EE-CAB2DA141A77}"/>
              </a:ext>
            </a:extLst>
          </p:cNvPr>
          <p:cNvGrpSpPr/>
          <p:nvPr/>
        </p:nvGrpSpPr>
        <p:grpSpPr>
          <a:xfrm>
            <a:off x="310082" y="1857966"/>
            <a:ext cx="3712390" cy="5469020"/>
            <a:chOff x="596601" y="2069611"/>
            <a:chExt cx="3712390" cy="3525673"/>
          </a:xfrm>
          <a:effectLst>
            <a:outerShdw blurRad="203200" dist="152400" dir="2700000" algn="t" rotWithShape="0">
              <a:srgbClr val="00B0F0">
                <a:alpha val="79000"/>
              </a:srgbClr>
            </a:outerShdw>
          </a:effectLst>
        </p:grpSpPr>
        <p:sp>
          <p:nvSpPr>
            <p:cNvPr id="21" name="Rectangle: Rounded Corners 20">
              <a:extLst>
                <a:ext uri="{FF2B5EF4-FFF2-40B4-BE49-F238E27FC236}">
                  <a16:creationId xmlns:a16="http://schemas.microsoft.com/office/drawing/2014/main" id="{295DE303-D853-4CD8-4377-6A5F0779222C}"/>
                </a:ext>
              </a:extLst>
            </p:cNvPr>
            <p:cNvSpPr/>
            <p:nvPr/>
          </p:nvSpPr>
          <p:spPr>
            <a:xfrm>
              <a:off x="596601" y="2069611"/>
              <a:ext cx="3590351" cy="3525673"/>
            </a:xfrm>
            <a:prstGeom prst="roundRect">
              <a:avLst/>
            </a:prstGeom>
            <a:gradFill>
              <a:gsLst>
                <a:gs pos="0">
                  <a:schemeClr val="bg1"/>
                </a:gs>
                <a:gs pos="72000">
                  <a:srgbClr val="00B0F0"/>
                </a:gs>
                <a:gs pos="83000">
                  <a:srgbClr val="00B0F0"/>
                </a:gs>
                <a:gs pos="100000">
                  <a:srgbClr val="00B0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1"/>
            <p:cNvSpPr/>
            <p:nvPr/>
          </p:nvSpPr>
          <p:spPr>
            <a:xfrm>
              <a:off x="1143554" y="2639400"/>
              <a:ext cx="2837617" cy="354568"/>
            </a:xfrm>
            <a:prstGeom prst="rect">
              <a:avLst/>
            </a:prstGeom>
            <a:noFill/>
            <a:ln>
              <a:noFill/>
            </a:ln>
          </p:spPr>
          <p:txBody>
            <a:bodyPr wrap="none" lIns="0" tIns="0" rIns="0" bIns="0" rtlCol="0" anchor="t"/>
            <a:lstStyle/>
            <a:p>
              <a:pPr marL="0" indent="0" algn="l">
                <a:lnSpc>
                  <a:spcPts val="2750"/>
                </a:lnSpc>
                <a:buNone/>
              </a:pPr>
              <a:r>
                <a:rPr lang="en-US" sz="2800" b="1" dirty="0">
                  <a:latin typeface="Times New Roman" panose="02020603050405020304" pitchFamily="18" charset="0"/>
                  <a:ea typeface="Barlow Bold" pitchFamily="34" charset="-122"/>
                  <a:cs typeface="Times New Roman" panose="02020603050405020304" pitchFamily="18" charset="0"/>
                </a:rPr>
                <a:t>Dataset Details</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754737" y="3121104"/>
              <a:ext cx="3554254" cy="344924"/>
            </a:xfrm>
            <a:prstGeom prst="rect">
              <a:avLst/>
            </a:prstGeom>
            <a:noFill/>
            <a:ln>
              <a:noFill/>
            </a:ln>
          </p:spPr>
          <p:txBody>
            <a:bodyPr wrap="none" lIns="0" tIns="0" rIns="0" bIns="0" rtlCol="0" anchor="t"/>
            <a:lstStyle/>
            <a:p>
              <a:pPr marL="342900" indent="-342900" algn="l">
                <a:lnSpc>
                  <a:spcPts val="2700"/>
                </a:lnSpc>
                <a:buSzPct val="100000"/>
                <a:buChar char="•"/>
              </a:pPr>
              <a:r>
                <a:rPr lang="en-US" sz="2400">
                  <a:latin typeface="Times New Roman" panose="02020603050405020304" pitchFamily="18" charset="0"/>
                  <a:ea typeface="Montserrat" pitchFamily="34" charset="-122"/>
                  <a:cs typeface="Times New Roman" panose="02020603050405020304" pitchFamily="18" charset="0"/>
                </a:rPr>
                <a:t>Source: Kaggle</a:t>
              </a:r>
              <a:endParaRPr lang="en-US" sz="2400">
                <a:latin typeface="Times New Roman" panose="02020603050405020304" pitchFamily="18" charset="0"/>
                <a:cs typeface="Times New Roman" panose="02020603050405020304" pitchFamily="18" charset="0"/>
              </a:endParaRPr>
            </a:p>
          </p:txBody>
        </p:sp>
        <p:sp>
          <p:nvSpPr>
            <p:cNvPr id="6" name="Text 3"/>
            <p:cNvSpPr/>
            <p:nvPr/>
          </p:nvSpPr>
          <p:spPr>
            <a:xfrm>
              <a:off x="754737" y="3541395"/>
              <a:ext cx="3554254" cy="344924"/>
            </a:xfrm>
            <a:prstGeom prst="rect">
              <a:avLst/>
            </a:prstGeom>
            <a:noFill/>
            <a:ln>
              <a:noFill/>
            </a:ln>
          </p:spPr>
          <p:txBody>
            <a:bodyPr wrap="none" lIns="0" tIns="0" rIns="0" bIns="0" rtlCol="0" anchor="t"/>
            <a:lstStyle/>
            <a:p>
              <a:pPr marL="342900" indent="-342900" algn="l">
                <a:lnSpc>
                  <a:spcPts val="2700"/>
                </a:lnSpc>
                <a:buSzPct val="100000"/>
                <a:buChar char="•"/>
              </a:pPr>
              <a:r>
                <a:rPr lang="en-US" sz="2400">
                  <a:latin typeface="Times New Roman" panose="02020603050405020304" pitchFamily="18" charset="0"/>
                  <a:ea typeface="Montserrat" pitchFamily="34" charset="-122"/>
                  <a:cs typeface="Times New Roman" panose="02020603050405020304" pitchFamily="18" charset="0"/>
                </a:rPr>
                <a:t>Rows: 129880</a:t>
              </a:r>
              <a:endParaRPr lang="en-US" sz="2400">
                <a:latin typeface="Times New Roman" panose="02020603050405020304" pitchFamily="18" charset="0"/>
                <a:cs typeface="Times New Roman" panose="02020603050405020304" pitchFamily="18" charset="0"/>
              </a:endParaRPr>
            </a:p>
          </p:txBody>
        </p:sp>
        <p:sp>
          <p:nvSpPr>
            <p:cNvPr id="7" name="Text 4"/>
            <p:cNvSpPr/>
            <p:nvPr/>
          </p:nvSpPr>
          <p:spPr>
            <a:xfrm>
              <a:off x="754737" y="3961686"/>
              <a:ext cx="3554254" cy="344924"/>
            </a:xfrm>
            <a:prstGeom prst="rect">
              <a:avLst/>
            </a:prstGeom>
            <a:noFill/>
            <a:ln>
              <a:noFill/>
            </a:ln>
          </p:spPr>
          <p:txBody>
            <a:bodyPr wrap="none" lIns="0" tIns="0" rIns="0" bIns="0" rtlCol="0" anchor="t"/>
            <a:lstStyle/>
            <a:p>
              <a:pPr marL="342900" indent="-342900" algn="l">
                <a:lnSpc>
                  <a:spcPts val="2700"/>
                </a:lnSpc>
                <a:buSzPct val="100000"/>
                <a:buChar char="•"/>
              </a:pPr>
              <a:r>
                <a:rPr lang="en-US" sz="2400">
                  <a:latin typeface="Times New Roman" panose="02020603050405020304" pitchFamily="18" charset="0"/>
                  <a:ea typeface="Montserrat" pitchFamily="34" charset="-122"/>
                  <a:cs typeface="Times New Roman" panose="02020603050405020304" pitchFamily="18" charset="0"/>
                </a:rPr>
                <a:t>Columns: 24</a:t>
              </a:r>
              <a:endParaRPr lang="en-US" sz="2400">
                <a:latin typeface="Times New Roman" panose="02020603050405020304" pitchFamily="18" charset="0"/>
                <a:cs typeface="Times New Roman" panose="02020603050405020304" pitchFamily="18" charset="0"/>
              </a:endParaRPr>
            </a:p>
          </p:txBody>
        </p:sp>
        <p:sp>
          <p:nvSpPr>
            <p:cNvPr id="8" name="Text 5"/>
            <p:cNvSpPr/>
            <p:nvPr/>
          </p:nvSpPr>
          <p:spPr>
            <a:xfrm>
              <a:off x="754737" y="4381976"/>
              <a:ext cx="3554254" cy="689848"/>
            </a:xfrm>
            <a:prstGeom prst="rect">
              <a:avLst/>
            </a:prstGeom>
            <a:noFill/>
            <a:ln>
              <a:noFill/>
            </a:ln>
          </p:spPr>
          <p:txBody>
            <a:bodyPr wrap="square" lIns="0" tIns="0" rIns="0" bIns="0" rtlCol="0" anchor="t"/>
            <a:lstStyle/>
            <a:p>
              <a:pPr marL="342900" indent="-342900" algn="l">
                <a:lnSpc>
                  <a:spcPts val="2700"/>
                </a:lnSpc>
                <a:buSzPct val="100000"/>
                <a:buChar char="•"/>
              </a:pPr>
              <a:r>
                <a:rPr lang="en-US" sz="2400">
                  <a:latin typeface="Times New Roman" panose="02020603050405020304" pitchFamily="18" charset="0"/>
                  <a:ea typeface="Montserrat" pitchFamily="34" charset="-122"/>
                  <a:cs typeface="Times New Roman" panose="02020603050405020304" pitchFamily="18" charset="0"/>
                </a:rPr>
                <a:t>Target Variable: Satisfaction (Satisfied / Dissatisfied)</a:t>
              </a:r>
              <a:endParaRPr lang="en-US" sz="2400">
                <a:latin typeface="Times New Roman" panose="02020603050405020304" pitchFamily="18"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C6681383-1412-340D-6AFD-A05B3A6E5DD1}"/>
              </a:ext>
            </a:extLst>
          </p:cNvPr>
          <p:cNvGrpSpPr/>
          <p:nvPr/>
        </p:nvGrpSpPr>
        <p:grpSpPr>
          <a:xfrm>
            <a:off x="4238371" y="1857966"/>
            <a:ext cx="4287960" cy="5469020"/>
            <a:chOff x="4672119" y="2111868"/>
            <a:chExt cx="4075230" cy="5168608"/>
          </a:xfrm>
          <a:effectLst>
            <a:outerShdw blurRad="203200" dist="152400" dir="2700000" algn="t" rotWithShape="0">
              <a:srgbClr val="00B0F0">
                <a:alpha val="79000"/>
              </a:srgbClr>
            </a:outerShdw>
          </a:effectLst>
        </p:grpSpPr>
        <p:sp>
          <p:nvSpPr>
            <p:cNvPr id="22" name="Rectangle: Rounded Corners 21">
              <a:extLst>
                <a:ext uri="{FF2B5EF4-FFF2-40B4-BE49-F238E27FC236}">
                  <a16:creationId xmlns:a16="http://schemas.microsoft.com/office/drawing/2014/main" id="{EC2D0301-7792-A16B-3580-7E36B29FC23A}"/>
                </a:ext>
              </a:extLst>
            </p:cNvPr>
            <p:cNvSpPr/>
            <p:nvPr/>
          </p:nvSpPr>
          <p:spPr>
            <a:xfrm>
              <a:off x="4672119" y="2111868"/>
              <a:ext cx="4075229" cy="5168608"/>
            </a:xfrm>
            <a:prstGeom prst="roundRect">
              <a:avLst/>
            </a:prstGeom>
            <a:gradFill>
              <a:gsLst>
                <a:gs pos="0">
                  <a:schemeClr val="bg1"/>
                </a:gs>
                <a:gs pos="72000">
                  <a:srgbClr val="00B0F0"/>
                </a:gs>
                <a:gs pos="83000">
                  <a:srgbClr val="00B0F0"/>
                </a:gs>
                <a:gs pos="100000">
                  <a:srgbClr val="00B0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6"/>
            <p:cNvSpPr/>
            <p:nvPr/>
          </p:nvSpPr>
          <p:spPr>
            <a:xfrm>
              <a:off x="4877307" y="2947174"/>
              <a:ext cx="3249335" cy="354568"/>
            </a:xfrm>
            <a:prstGeom prst="rect">
              <a:avLst/>
            </a:prstGeom>
            <a:noFill/>
            <a:ln>
              <a:noFill/>
            </a:ln>
          </p:spPr>
          <p:txBody>
            <a:bodyPr wrap="none" lIns="0" tIns="0" rIns="0" bIns="0" rtlCol="0" anchor="t"/>
            <a:lstStyle/>
            <a:p>
              <a:pPr marL="0" indent="0" algn="l">
                <a:lnSpc>
                  <a:spcPts val="2750"/>
                </a:lnSpc>
                <a:buNone/>
              </a:pPr>
              <a:r>
                <a:rPr lang="en-US" sz="2800" b="1" dirty="0">
                  <a:latin typeface="Times New Roman" panose="02020603050405020304" pitchFamily="18" charset="0"/>
                  <a:ea typeface="Barlow Bold" pitchFamily="34" charset="-122"/>
                  <a:cs typeface="Times New Roman" panose="02020603050405020304" pitchFamily="18" charset="0"/>
                </a:rPr>
                <a:t>Data Preprocessing Steps</a:t>
              </a:r>
              <a:endParaRPr lang="en-US" sz="2800" dirty="0">
                <a:latin typeface="Times New Roman" panose="02020603050405020304" pitchFamily="18" charset="0"/>
                <a:cs typeface="Times New Roman" panose="02020603050405020304" pitchFamily="18" charset="0"/>
              </a:endParaRPr>
            </a:p>
          </p:txBody>
        </p:sp>
        <p:sp>
          <p:nvSpPr>
            <p:cNvPr id="11" name="Text 8"/>
            <p:cNvSpPr/>
            <p:nvPr/>
          </p:nvSpPr>
          <p:spPr>
            <a:xfrm>
              <a:off x="4877307" y="3561252"/>
              <a:ext cx="3554254" cy="689848"/>
            </a:xfrm>
            <a:prstGeom prst="rect">
              <a:avLst/>
            </a:prstGeom>
            <a:noFill/>
            <a:ln>
              <a:noFill/>
            </a:ln>
          </p:spPr>
          <p:txBody>
            <a:bodyPr wrap="square" lIns="0" tIns="0" rIns="0" bIns="0" rtlCol="0" anchor="t"/>
            <a:lstStyle/>
            <a:p>
              <a:pPr marL="342900" indent="-342900" algn="l">
                <a:lnSpc>
                  <a:spcPts val="2700"/>
                </a:lnSpc>
                <a:buSzPct val="100000"/>
                <a:buChar char="•"/>
              </a:pPr>
              <a:r>
                <a:rPr lang="en-US" sz="2400" dirty="0">
                  <a:latin typeface="Times New Roman" panose="02020603050405020304" pitchFamily="18" charset="0"/>
                  <a:ea typeface="Montserrat" pitchFamily="34" charset="-122"/>
                  <a:cs typeface="Times New Roman" panose="02020603050405020304" pitchFamily="18" charset="0"/>
                </a:rPr>
                <a:t>Handled missing values (with median).</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4842629" y="4285526"/>
              <a:ext cx="3904720" cy="1034772"/>
            </a:xfrm>
            <a:prstGeom prst="rect">
              <a:avLst/>
            </a:prstGeom>
            <a:noFill/>
            <a:ln>
              <a:noFill/>
            </a:ln>
          </p:spPr>
          <p:txBody>
            <a:bodyPr wrap="square" lIns="0" tIns="0" rIns="0" bIns="0" rtlCol="0" anchor="t"/>
            <a:lstStyle/>
            <a:p>
              <a:pPr marL="342900" indent="-342900" algn="l">
                <a:lnSpc>
                  <a:spcPts val="2700"/>
                </a:lnSpc>
                <a:buSzPct val="100000"/>
                <a:buChar char="•"/>
              </a:pPr>
              <a:r>
                <a:rPr lang="en-US" sz="2400" dirty="0">
                  <a:latin typeface="Times New Roman" panose="02020603050405020304" pitchFamily="18" charset="0"/>
                  <a:ea typeface="Montserrat" pitchFamily="34" charset="-122"/>
                  <a:cs typeface="Times New Roman" panose="02020603050405020304" pitchFamily="18" charset="0"/>
                </a:rPr>
                <a:t>Encoded categorical variables using Label Encoding </a:t>
              </a:r>
            </a:p>
          </p:txBody>
        </p:sp>
        <p:sp>
          <p:nvSpPr>
            <p:cNvPr id="13" name="Text 10"/>
            <p:cNvSpPr/>
            <p:nvPr/>
          </p:nvSpPr>
          <p:spPr>
            <a:xfrm>
              <a:off x="4877307" y="5006028"/>
              <a:ext cx="3554254" cy="689848"/>
            </a:xfrm>
            <a:prstGeom prst="rect">
              <a:avLst/>
            </a:prstGeom>
            <a:noFill/>
            <a:ln>
              <a:noFill/>
            </a:ln>
          </p:spPr>
          <p:txBody>
            <a:bodyPr wrap="square" lIns="0" tIns="0" rIns="0" bIns="0" rtlCol="0" anchor="t"/>
            <a:lstStyle/>
            <a:p>
              <a:pPr marL="342900" indent="-342900" algn="l">
                <a:lnSpc>
                  <a:spcPts val="2700"/>
                </a:lnSpc>
                <a:buSzPct val="100000"/>
                <a:buChar char="•"/>
              </a:pPr>
              <a:r>
                <a:rPr lang="en-US" sz="2400" dirty="0">
                  <a:latin typeface="Times New Roman" panose="02020603050405020304" pitchFamily="18" charset="0"/>
                  <a:ea typeface="Montserrat" pitchFamily="34" charset="-122"/>
                  <a:cs typeface="Times New Roman" panose="02020603050405020304" pitchFamily="18" charset="0"/>
                </a:rPr>
                <a:t>Feature scaling using </a:t>
              </a:r>
              <a:r>
                <a:rPr lang="en-US" sz="2400" dirty="0" err="1">
                  <a:latin typeface="Times New Roman" panose="02020603050405020304" pitchFamily="18" charset="0"/>
                  <a:ea typeface="Montserrat" pitchFamily="34" charset="-122"/>
                  <a:cs typeface="Times New Roman" panose="02020603050405020304" pitchFamily="18" charset="0"/>
                </a:rPr>
                <a:t>MinMaxScaler</a:t>
              </a:r>
              <a:endParaRPr lang="en-US" sz="2400" dirty="0">
                <a:latin typeface="Times New Roman" panose="02020603050405020304" pitchFamily="18" charset="0"/>
                <a:cs typeface="Times New Roman" panose="02020603050405020304" pitchFamily="18" charset="0"/>
              </a:endParaRPr>
            </a:p>
          </p:txBody>
        </p:sp>
        <p:sp>
          <p:nvSpPr>
            <p:cNvPr id="14" name="Text 11"/>
            <p:cNvSpPr/>
            <p:nvPr/>
          </p:nvSpPr>
          <p:spPr>
            <a:xfrm>
              <a:off x="4842629" y="5719725"/>
              <a:ext cx="3554254" cy="1034772"/>
            </a:xfrm>
            <a:prstGeom prst="rect">
              <a:avLst/>
            </a:prstGeom>
            <a:noFill/>
            <a:ln>
              <a:noFill/>
            </a:ln>
          </p:spPr>
          <p:txBody>
            <a:bodyPr wrap="square" lIns="0" tIns="0" rIns="0" bIns="0" rtlCol="0" anchor="t"/>
            <a:lstStyle/>
            <a:p>
              <a:pPr marL="342900" indent="-342900" algn="l">
                <a:lnSpc>
                  <a:spcPts val="2700"/>
                </a:lnSpc>
                <a:buSzPct val="100000"/>
                <a:buChar char="•"/>
              </a:pPr>
              <a:r>
                <a:rPr lang="en-US" sz="2400" dirty="0">
                  <a:latin typeface="Times New Roman" panose="02020603050405020304" pitchFamily="18" charset="0"/>
                  <a:ea typeface="Montserrat" pitchFamily="34" charset="-122"/>
                  <a:cs typeface="Times New Roman" panose="02020603050405020304" pitchFamily="18" charset="0"/>
                </a:rPr>
                <a:t>Feature selection using Recursive Feature Elimination (RFE)</a:t>
              </a:r>
              <a:endParaRPr lang="en-US" sz="2400" dirty="0">
                <a:latin typeface="Times New Roman" panose="02020603050405020304" pitchFamily="18" charset="0"/>
                <a:cs typeface="Times New Roman" panose="02020603050405020304" pitchFamily="18" charset="0"/>
              </a:endParaRPr>
            </a:p>
          </p:txBody>
        </p:sp>
      </p:grpSp>
      <p:sp>
        <p:nvSpPr>
          <p:cNvPr id="30" name="Oval 29">
            <a:extLst>
              <a:ext uri="{FF2B5EF4-FFF2-40B4-BE49-F238E27FC236}">
                <a16:creationId xmlns:a16="http://schemas.microsoft.com/office/drawing/2014/main" id="{3A6D8FC5-F7C1-A71F-4217-7A45745F421A}"/>
              </a:ext>
            </a:extLst>
          </p:cNvPr>
          <p:cNvSpPr/>
          <p:nvPr/>
        </p:nvSpPr>
        <p:spPr>
          <a:xfrm>
            <a:off x="9375079" y="-536086"/>
            <a:ext cx="7391459" cy="9448800"/>
          </a:xfrm>
          <a:prstGeom prst="ellipse">
            <a:avLst/>
          </a:prstGeom>
          <a:blipFill>
            <a:blip r:embed="rId3"/>
            <a:stretch>
              <a:fillRect/>
            </a:stretch>
          </a:blipFill>
          <a:ln>
            <a:noFill/>
          </a:ln>
          <a:effectLst>
            <a:outerShdw blurRad="558800" dist="304800" dir="10800000" algn="r" rotWithShape="0">
              <a:srgbClr val="00B0F0">
                <a:alpha val="6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ppt_x"/>
                                          </p:val>
                                        </p:tav>
                                        <p:tav tm="100000">
                                          <p:val>
                                            <p:strVal val="#ppt_x"/>
                                          </p:val>
                                        </p:tav>
                                      </p:tavLst>
                                    </p:anim>
                                    <p:anim calcmode="lin" valueType="num">
                                      <p:cBhvr additive="base">
                                        <p:cTn id="12" dur="10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ppt_x"/>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529F5E2-F23B-37AE-5FEA-9C6C07FEAEFD}"/>
              </a:ext>
            </a:extLst>
          </p:cNvPr>
          <p:cNvGrpSpPr/>
          <p:nvPr/>
        </p:nvGrpSpPr>
        <p:grpSpPr>
          <a:xfrm>
            <a:off x="539943" y="4796233"/>
            <a:ext cx="7815207" cy="1306711"/>
            <a:chOff x="573698" y="4888706"/>
            <a:chExt cx="7815207" cy="1306711"/>
          </a:xfrm>
          <a:effectLst>
            <a:outerShdw blurRad="241300" dist="114300" dir="8100000" algn="tr" rotWithShape="0">
              <a:srgbClr val="00B0F0">
                <a:alpha val="89000"/>
              </a:srgbClr>
            </a:outerShdw>
          </a:effectLst>
        </p:grpSpPr>
        <p:sp>
          <p:nvSpPr>
            <p:cNvPr id="21" name="Rectangle: Rounded Corners 20">
              <a:extLst>
                <a:ext uri="{FF2B5EF4-FFF2-40B4-BE49-F238E27FC236}">
                  <a16:creationId xmlns:a16="http://schemas.microsoft.com/office/drawing/2014/main" id="{7C7A6B45-69AE-2DDA-1D29-51B27FA1E63D}"/>
                </a:ext>
              </a:extLst>
            </p:cNvPr>
            <p:cNvSpPr/>
            <p:nvPr/>
          </p:nvSpPr>
          <p:spPr>
            <a:xfrm>
              <a:off x="573698" y="4888706"/>
              <a:ext cx="7815207" cy="1306711"/>
            </a:xfrm>
            <a:prstGeom prst="roundRect">
              <a:avLst/>
            </a:prstGeom>
            <a:gradFill>
              <a:gsLst>
                <a:gs pos="0">
                  <a:schemeClr val="bg1"/>
                </a:gs>
                <a:gs pos="72000">
                  <a:srgbClr val="00B0F0"/>
                </a:gs>
                <a:gs pos="83000">
                  <a:srgbClr val="00B0F0"/>
                </a:gs>
                <a:gs pos="100000">
                  <a:srgbClr val="00B0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Image 3" descr="preencoded.png"/>
            <p:cNvPicPr>
              <a:picLocks noChangeAspect="1"/>
            </p:cNvPicPr>
            <p:nvPr/>
          </p:nvPicPr>
          <p:blipFill>
            <a:blip r:embed="rId3"/>
            <a:stretch>
              <a:fillRect/>
            </a:stretch>
          </p:blipFill>
          <p:spPr>
            <a:xfrm>
              <a:off x="751999" y="4895850"/>
              <a:ext cx="510302" cy="510302"/>
            </a:xfrm>
            <a:prstGeom prst="rect">
              <a:avLst/>
            </a:prstGeom>
            <a:ln>
              <a:noFill/>
            </a:ln>
          </p:spPr>
        </p:pic>
        <p:sp>
          <p:nvSpPr>
            <p:cNvPr id="11" name="Text 5"/>
            <p:cNvSpPr/>
            <p:nvPr/>
          </p:nvSpPr>
          <p:spPr>
            <a:xfrm>
              <a:off x="1466374" y="4981218"/>
              <a:ext cx="2685812" cy="335756"/>
            </a:xfrm>
            <a:prstGeom prst="rect">
              <a:avLst/>
            </a:prstGeom>
            <a:noFill/>
            <a:ln>
              <a:noFill/>
            </a:ln>
          </p:spPr>
          <p:txBody>
            <a:bodyPr wrap="none" lIns="0" tIns="0" rIns="0" bIns="0" rtlCol="0" anchor="t"/>
            <a:lstStyle/>
            <a:p>
              <a:pPr marL="0" indent="0" algn="l">
                <a:lnSpc>
                  <a:spcPts val="2600"/>
                </a:lnSpc>
                <a:buNone/>
              </a:pPr>
              <a:r>
                <a:rPr lang="en-US" sz="2800" b="1">
                  <a:latin typeface="Times New Roman" panose="02020603050405020304" pitchFamily="18" charset="0"/>
                  <a:ea typeface="Barlow Bold" pitchFamily="34" charset="-122"/>
                  <a:cs typeface="Times New Roman" panose="02020603050405020304" pitchFamily="18" charset="0"/>
                </a:rPr>
                <a:t>Satisfaction Rates</a:t>
              </a:r>
              <a:endParaRPr lang="en-US" sz="2800">
                <a:latin typeface="Times New Roman" panose="02020603050405020304" pitchFamily="18" charset="0"/>
                <a:cs typeface="Times New Roman" panose="02020603050405020304" pitchFamily="18" charset="0"/>
              </a:endParaRPr>
            </a:p>
          </p:txBody>
        </p:sp>
        <p:sp>
          <p:nvSpPr>
            <p:cNvPr id="12" name="Text 6"/>
            <p:cNvSpPr/>
            <p:nvPr/>
          </p:nvSpPr>
          <p:spPr>
            <a:xfrm>
              <a:off x="1362789" y="5362369"/>
              <a:ext cx="6925628" cy="652939"/>
            </a:xfrm>
            <a:prstGeom prst="rect">
              <a:avLst/>
            </a:prstGeom>
            <a:noFill/>
            <a:ln>
              <a:noFill/>
            </a:ln>
          </p:spPr>
          <p:txBody>
            <a:bodyPr wrap="square" lIns="0" tIns="0" rIns="0" bIns="0" rtlCol="0" anchor="t"/>
            <a:lstStyle/>
            <a:p>
              <a:pPr marL="0" indent="0" algn="l">
                <a:lnSpc>
                  <a:spcPts val="2550"/>
                </a:lnSpc>
                <a:buNone/>
              </a:pPr>
              <a:r>
                <a:rPr lang="en-US" sz="2400">
                  <a:latin typeface="Times New Roman" panose="02020603050405020304" pitchFamily="18" charset="0"/>
                  <a:ea typeface="Montserrat" pitchFamily="34" charset="-122"/>
                  <a:cs typeface="Times New Roman" panose="02020603050405020304" pitchFamily="18" charset="0"/>
                </a:rPr>
                <a:t>Satisfaction rates were analyzed across travel class, Wi-Fi availability, seat comfort, and inflight service, etc..</a:t>
              </a:r>
              <a:endParaRPr lang="en-US" sz="2400">
                <a:latin typeface="Times New Roman" panose="02020603050405020304" pitchFamily="18" charset="0"/>
                <a:cs typeface="Times New Roman" panose="02020603050405020304" pitchFamily="18" charset="0"/>
              </a:endParaRPr>
            </a:p>
          </p:txBody>
        </p:sp>
      </p:grpSp>
      <p:pic>
        <p:nvPicPr>
          <p:cNvPr id="2" name="Image 0" descr="preencoded.png"/>
          <p:cNvPicPr>
            <a:picLocks noChangeAspect="1"/>
          </p:cNvPicPr>
          <p:nvPr/>
        </p:nvPicPr>
        <p:blipFill>
          <a:blip r:embed="rId4"/>
          <a:stretch>
            <a:fillRect/>
          </a:stretch>
        </p:blipFill>
        <p:spPr>
          <a:xfrm>
            <a:off x="8869680" y="0"/>
            <a:ext cx="5760720" cy="8229600"/>
          </a:xfrm>
          <a:prstGeom prst="rect">
            <a:avLst/>
          </a:prstGeom>
          <a:effectLst>
            <a:outerShdw blurRad="381000" dist="393700" dir="9900000" algn="r" rotWithShape="0">
              <a:srgbClr val="00B0F0">
                <a:alpha val="80000"/>
              </a:srgbClr>
            </a:outerShdw>
          </a:effectLst>
        </p:spPr>
      </p:pic>
      <p:sp>
        <p:nvSpPr>
          <p:cNvPr id="3" name="Text 0"/>
          <p:cNvSpPr/>
          <p:nvPr/>
        </p:nvSpPr>
        <p:spPr>
          <a:xfrm>
            <a:off x="542668" y="401077"/>
            <a:ext cx="8010904" cy="671512"/>
          </a:xfrm>
          <a:prstGeom prst="rect">
            <a:avLst/>
          </a:prstGeom>
          <a:noFill/>
          <a:ln/>
        </p:spPr>
        <p:txBody>
          <a:bodyPr wrap="none" lIns="0" tIns="0" rIns="0" bIns="0" rtlCol="0" anchor="t"/>
          <a:lstStyle/>
          <a:p>
            <a:pPr marL="0" indent="0" algn="l">
              <a:lnSpc>
                <a:spcPts val="5250"/>
              </a:lnSpc>
              <a:buNone/>
            </a:pPr>
            <a:r>
              <a:rPr lang="en-US" sz="4200" b="1">
                <a:gradFill>
                  <a:gsLst>
                    <a:gs pos="4000">
                      <a:schemeClr val="tx1"/>
                    </a:gs>
                    <a:gs pos="100000">
                      <a:srgbClr val="00B0F0"/>
                    </a:gs>
                  </a:gsLst>
                  <a:path path="circle">
                    <a:fillToRect l="50000" t="-80000" r="50000" b="180000"/>
                  </a:path>
                </a:gradFill>
                <a:latin typeface="Times New Roman" panose="02020603050405020304" pitchFamily="18" charset="0"/>
                <a:ea typeface="Barlow Bold" pitchFamily="34" charset="-122"/>
                <a:cs typeface="Times New Roman" panose="02020603050405020304" pitchFamily="18" charset="0"/>
              </a:rPr>
              <a:t>Exploratory Data Analysis (EDA)</a:t>
            </a:r>
            <a:endParaRPr lang="en-US" sz="4200">
              <a:gradFill>
                <a:gsLst>
                  <a:gs pos="4000">
                    <a:schemeClr val="tx1"/>
                  </a:gs>
                  <a:gs pos="100000">
                    <a:srgbClr val="00B0F0"/>
                  </a:gs>
                </a:gsLst>
                <a:path path="circle">
                  <a:fillToRect l="50000" t="-80000" r="50000" b="180000"/>
                </a:path>
              </a:gradFill>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316A49FB-F3B5-BED0-0228-54DA6FE8E925}"/>
              </a:ext>
            </a:extLst>
          </p:cNvPr>
          <p:cNvGrpSpPr/>
          <p:nvPr/>
        </p:nvGrpSpPr>
        <p:grpSpPr>
          <a:xfrm>
            <a:off x="539943" y="1567261"/>
            <a:ext cx="7882716" cy="1306711"/>
            <a:chOff x="509286" y="1941671"/>
            <a:chExt cx="7882716" cy="1306711"/>
          </a:xfrm>
          <a:effectLst>
            <a:outerShdw blurRad="241300" dist="114300" dir="8100000" algn="tr" rotWithShape="0">
              <a:srgbClr val="00B0F0">
                <a:alpha val="89000"/>
              </a:srgbClr>
            </a:outerShdw>
          </a:effectLst>
        </p:grpSpPr>
        <p:sp>
          <p:nvSpPr>
            <p:cNvPr id="20" name="Rectangle: Rounded Corners 19">
              <a:extLst>
                <a:ext uri="{FF2B5EF4-FFF2-40B4-BE49-F238E27FC236}">
                  <a16:creationId xmlns:a16="http://schemas.microsoft.com/office/drawing/2014/main" id="{AC2A30D2-9041-78DA-985B-FCEF486745F1}"/>
                </a:ext>
              </a:extLst>
            </p:cNvPr>
            <p:cNvSpPr/>
            <p:nvPr/>
          </p:nvSpPr>
          <p:spPr>
            <a:xfrm>
              <a:off x="509286" y="1941671"/>
              <a:ext cx="7815207" cy="1306711"/>
            </a:xfrm>
            <a:prstGeom prst="roundRect">
              <a:avLst/>
            </a:prstGeom>
            <a:gradFill>
              <a:gsLst>
                <a:gs pos="0">
                  <a:schemeClr val="bg1"/>
                </a:gs>
                <a:gs pos="72000">
                  <a:srgbClr val="00B0F0"/>
                </a:gs>
                <a:gs pos="83000">
                  <a:srgbClr val="00B0F0"/>
                </a:gs>
                <a:gs pos="100000">
                  <a:srgbClr val="00B0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Image 1" descr="preencoded.png"/>
            <p:cNvPicPr>
              <a:picLocks noChangeAspect="1"/>
            </p:cNvPicPr>
            <p:nvPr/>
          </p:nvPicPr>
          <p:blipFill>
            <a:blip r:embed="rId5"/>
            <a:stretch>
              <a:fillRect/>
            </a:stretch>
          </p:blipFill>
          <p:spPr>
            <a:xfrm>
              <a:off x="751999" y="1941671"/>
              <a:ext cx="510302" cy="510302"/>
            </a:xfrm>
            <a:prstGeom prst="rect">
              <a:avLst/>
            </a:prstGeom>
            <a:ln>
              <a:noFill/>
            </a:ln>
          </p:spPr>
        </p:pic>
        <p:sp>
          <p:nvSpPr>
            <p:cNvPr id="5" name="Text 1"/>
            <p:cNvSpPr/>
            <p:nvPr/>
          </p:nvSpPr>
          <p:spPr>
            <a:xfrm>
              <a:off x="1466374" y="2027039"/>
              <a:ext cx="2810351" cy="335756"/>
            </a:xfrm>
            <a:prstGeom prst="rect">
              <a:avLst/>
            </a:prstGeom>
            <a:noFill/>
            <a:ln>
              <a:noFill/>
            </a:ln>
          </p:spPr>
          <p:txBody>
            <a:bodyPr wrap="none" lIns="0" tIns="0" rIns="0" bIns="0" rtlCol="0" anchor="t"/>
            <a:lstStyle/>
            <a:p>
              <a:pPr marL="0" indent="0" algn="l">
                <a:lnSpc>
                  <a:spcPts val="2600"/>
                </a:lnSpc>
                <a:buNone/>
              </a:pPr>
              <a:r>
                <a:rPr lang="en-US" sz="2800" b="1">
                  <a:latin typeface="Times New Roman" panose="02020603050405020304" pitchFamily="18" charset="0"/>
                  <a:ea typeface="Barlow Bold" pitchFamily="34" charset="-122"/>
                  <a:cs typeface="Times New Roman" panose="02020603050405020304" pitchFamily="18" charset="0"/>
                </a:rPr>
                <a:t>Visualized Distributions</a:t>
              </a:r>
              <a:endParaRPr lang="en-US" sz="2800">
                <a:latin typeface="Times New Roman" panose="02020603050405020304" pitchFamily="18" charset="0"/>
                <a:cs typeface="Times New Roman" panose="02020603050405020304" pitchFamily="18" charset="0"/>
              </a:endParaRPr>
            </a:p>
          </p:txBody>
        </p:sp>
        <p:sp>
          <p:nvSpPr>
            <p:cNvPr id="6" name="Text 2"/>
            <p:cNvSpPr/>
            <p:nvPr/>
          </p:nvSpPr>
          <p:spPr>
            <a:xfrm>
              <a:off x="1466374" y="2485192"/>
              <a:ext cx="6925628" cy="652939"/>
            </a:xfrm>
            <a:prstGeom prst="rect">
              <a:avLst/>
            </a:prstGeom>
            <a:noFill/>
            <a:ln>
              <a:noFill/>
            </a:ln>
          </p:spPr>
          <p:txBody>
            <a:bodyPr wrap="square" lIns="0" tIns="0" rIns="0" bIns="0" rtlCol="0" anchor="t"/>
            <a:lstStyle/>
            <a:p>
              <a:pPr marL="0" indent="0" algn="l">
                <a:lnSpc>
                  <a:spcPts val="2550"/>
                </a:lnSpc>
                <a:buNone/>
              </a:pPr>
              <a:r>
                <a:rPr lang="en-US" sz="2400">
                  <a:latin typeface="Times New Roman" panose="02020603050405020304" pitchFamily="18" charset="0"/>
                  <a:ea typeface="Montserrat" pitchFamily="34" charset="-122"/>
                  <a:cs typeface="Times New Roman" panose="02020603050405020304" pitchFamily="18" charset="0"/>
                </a:rPr>
                <a:t>Distributions of class and gender were visualized to understand passenger demographics.</a:t>
              </a:r>
              <a:endParaRPr lang="en-US" sz="2400">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4E2B7E39-8781-4A59-23B3-38A49F1B6C77}"/>
              </a:ext>
            </a:extLst>
          </p:cNvPr>
          <p:cNvGrpSpPr/>
          <p:nvPr/>
        </p:nvGrpSpPr>
        <p:grpSpPr>
          <a:xfrm>
            <a:off x="536848" y="3114969"/>
            <a:ext cx="7784550" cy="1429630"/>
            <a:chOff x="573699" y="3472160"/>
            <a:chExt cx="7815207" cy="1058786"/>
          </a:xfrm>
          <a:effectLst>
            <a:outerShdw blurRad="241300" dist="114300" dir="8100000" algn="tr" rotWithShape="0">
              <a:srgbClr val="00B0F0">
                <a:alpha val="89000"/>
              </a:srgbClr>
            </a:outerShdw>
          </a:effectLst>
        </p:grpSpPr>
        <p:sp>
          <p:nvSpPr>
            <p:cNvPr id="22" name="Rectangle: Rounded Corners 21">
              <a:extLst>
                <a:ext uri="{FF2B5EF4-FFF2-40B4-BE49-F238E27FC236}">
                  <a16:creationId xmlns:a16="http://schemas.microsoft.com/office/drawing/2014/main" id="{972639B8-79C4-2D55-6AF9-296C403BE4E8}"/>
                </a:ext>
              </a:extLst>
            </p:cNvPr>
            <p:cNvSpPr/>
            <p:nvPr/>
          </p:nvSpPr>
          <p:spPr>
            <a:xfrm>
              <a:off x="573699" y="3472160"/>
              <a:ext cx="7815207" cy="1058786"/>
            </a:xfrm>
            <a:prstGeom prst="roundRect">
              <a:avLst/>
            </a:prstGeom>
            <a:gradFill>
              <a:gsLst>
                <a:gs pos="0">
                  <a:schemeClr val="bg1"/>
                </a:gs>
                <a:gs pos="72000">
                  <a:srgbClr val="00B0F0"/>
                </a:gs>
                <a:gs pos="83000">
                  <a:srgbClr val="00B0F0"/>
                </a:gs>
                <a:gs pos="100000">
                  <a:srgbClr val="00B0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Image 2" descr="preencoded.png"/>
            <p:cNvPicPr>
              <a:picLocks noChangeAspect="1"/>
            </p:cNvPicPr>
            <p:nvPr/>
          </p:nvPicPr>
          <p:blipFill>
            <a:blip r:embed="rId6"/>
            <a:stretch>
              <a:fillRect/>
            </a:stretch>
          </p:blipFill>
          <p:spPr>
            <a:xfrm>
              <a:off x="751999" y="3581995"/>
              <a:ext cx="510302" cy="510302"/>
            </a:xfrm>
            <a:prstGeom prst="rect">
              <a:avLst/>
            </a:prstGeom>
            <a:ln>
              <a:noFill/>
            </a:ln>
          </p:spPr>
        </p:pic>
        <p:sp>
          <p:nvSpPr>
            <p:cNvPr id="8" name="Text 3"/>
            <p:cNvSpPr/>
            <p:nvPr/>
          </p:nvSpPr>
          <p:spPr>
            <a:xfrm>
              <a:off x="1466374" y="3667363"/>
              <a:ext cx="2685812" cy="335756"/>
            </a:xfrm>
            <a:prstGeom prst="rect">
              <a:avLst/>
            </a:prstGeom>
            <a:noFill/>
            <a:ln>
              <a:noFill/>
            </a:ln>
          </p:spPr>
          <p:txBody>
            <a:bodyPr wrap="none" lIns="0" tIns="0" rIns="0" bIns="0" rtlCol="0" anchor="t"/>
            <a:lstStyle/>
            <a:p>
              <a:pPr marL="0" indent="0" algn="l">
                <a:lnSpc>
                  <a:spcPts val="2600"/>
                </a:lnSpc>
                <a:buNone/>
              </a:pPr>
              <a:r>
                <a:rPr lang="en-US" sz="2100" b="1">
                  <a:latin typeface="Barlow Bold" pitchFamily="34" charset="0"/>
                  <a:ea typeface="Barlow Bold" pitchFamily="34" charset="-122"/>
                  <a:cs typeface="Barlow Bold" pitchFamily="34" charset="-120"/>
                </a:rPr>
                <a:t>Correlation</a:t>
              </a:r>
              <a:endParaRPr lang="en-US" sz="2100"/>
            </a:p>
          </p:txBody>
        </p:sp>
        <p:sp>
          <p:nvSpPr>
            <p:cNvPr id="9" name="Text 4"/>
            <p:cNvSpPr/>
            <p:nvPr/>
          </p:nvSpPr>
          <p:spPr>
            <a:xfrm>
              <a:off x="1466374" y="3976115"/>
              <a:ext cx="6055342" cy="434827"/>
            </a:xfrm>
            <a:prstGeom prst="rect">
              <a:avLst/>
            </a:prstGeom>
            <a:noFill/>
            <a:ln>
              <a:noFill/>
            </a:ln>
          </p:spPr>
          <p:txBody>
            <a:bodyPr wrap="none" lIns="0" tIns="0" rIns="0" bIns="0" rtlCol="0" anchor="t"/>
            <a:lstStyle/>
            <a:p>
              <a:pPr marL="0" indent="0" algn="l">
                <a:lnSpc>
                  <a:spcPts val="2550"/>
                </a:lnSpc>
                <a:buNone/>
              </a:pPr>
              <a:r>
                <a:rPr lang="en-US" sz="2400">
                  <a:latin typeface="Times New Roman" panose="02020603050405020304" pitchFamily="18" charset="0"/>
                  <a:ea typeface="Montserrat" pitchFamily="34" charset="-122"/>
                  <a:cs typeface="Times New Roman" panose="02020603050405020304" pitchFamily="18" charset="0"/>
                </a:rPr>
                <a:t>Using correlation to identify relationships with</a:t>
              </a:r>
            </a:p>
            <a:p>
              <a:pPr marL="0" indent="0" algn="l">
                <a:lnSpc>
                  <a:spcPts val="2550"/>
                </a:lnSpc>
                <a:buNone/>
              </a:pPr>
              <a:r>
                <a:rPr lang="en-US" sz="2400">
                  <a:latin typeface="Times New Roman" panose="02020603050405020304" pitchFamily="18" charset="0"/>
                  <a:ea typeface="Montserrat" pitchFamily="34" charset="-122"/>
                  <a:cs typeface="Times New Roman" panose="02020603050405020304" pitchFamily="18" charset="0"/>
                </a:rPr>
                <a:t> the target variable.</a:t>
              </a:r>
              <a:endParaRPr lang="en-US" sz="2400">
                <a:latin typeface="Times New Roman" panose="02020603050405020304" pitchFamily="18"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36B1E510-61B8-79A8-5A7D-14026A543EF1}"/>
              </a:ext>
            </a:extLst>
          </p:cNvPr>
          <p:cNvGrpSpPr/>
          <p:nvPr/>
        </p:nvGrpSpPr>
        <p:grpSpPr>
          <a:xfrm>
            <a:off x="564862" y="6446520"/>
            <a:ext cx="8260080" cy="1783080"/>
            <a:chOff x="564862" y="6446520"/>
            <a:chExt cx="8260080" cy="1783080"/>
          </a:xfrm>
          <a:effectLst>
            <a:outerShdw blurRad="241300" dist="114300" dir="8100000" algn="tr" rotWithShape="0">
              <a:srgbClr val="00B0F0">
                <a:alpha val="89000"/>
              </a:srgbClr>
            </a:outerShdw>
          </a:effectLst>
        </p:grpSpPr>
        <p:sp>
          <p:nvSpPr>
            <p:cNvPr id="26" name="Rectangle 25">
              <a:extLst>
                <a:ext uri="{FF2B5EF4-FFF2-40B4-BE49-F238E27FC236}">
                  <a16:creationId xmlns:a16="http://schemas.microsoft.com/office/drawing/2014/main" id="{B18CDF7F-4599-2DC6-7827-CB1796298354}"/>
                </a:ext>
              </a:extLst>
            </p:cNvPr>
            <p:cNvSpPr/>
            <p:nvPr/>
          </p:nvSpPr>
          <p:spPr>
            <a:xfrm>
              <a:off x="564862" y="6446520"/>
              <a:ext cx="8260080" cy="1783080"/>
            </a:xfrm>
            <a:prstGeom prst="rect">
              <a:avLst/>
            </a:prstGeom>
            <a:gradFill>
              <a:gsLst>
                <a:gs pos="0">
                  <a:schemeClr val="bg1"/>
                </a:gs>
                <a:gs pos="52000">
                  <a:srgbClr val="00B0F0"/>
                </a:gs>
              </a:gsLst>
              <a:lin ang="5400000" scaled="1"/>
            </a:gradFill>
            <a:ln>
              <a:noFill/>
            </a:ln>
            <a:effectLst>
              <a:outerShdw blurRad="685800" dist="114300" dir="5400000" algn="t" rotWithShape="0">
                <a:srgbClr val="00B0F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 7"/>
            <p:cNvSpPr/>
            <p:nvPr/>
          </p:nvSpPr>
          <p:spPr>
            <a:xfrm>
              <a:off x="718244" y="6555471"/>
              <a:ext cx="7953316" cy="979408"/>
            </a:xfrm>
            <a:prstGeom prst="rect">
              <a:avLst/>
            </a:prstGeom>
            <a:noFill/>
            <a:ln>
              <a:noFill/>
            </a:ln>
            <a:effectLst>
              <a:outerShdw blurRad="685800" dist="114300" dir="5400000" algn="t" rotWithShape="0">
                <a:prstClr val="black">
                  <a:alpha val="70000"/>
                </a:prstClr>
              </a:outerShdw>
            </a:effectLst>
          </p:spPr>
          <p:txBody>
            <a:bodyPr wrap="square" lIns="0" tIns="0" rIns="0" bIns="0" rtlCol="0" anchor="t"/>
            <a:lstStyle/>
            <a:p>
              <a:pPr marL="0" indent="0" algn="just">
                <a:lnSpc>
                  <a:spcPts val="2550"/>
                </a:lnSpc>
                <a:buNone/>
              </a:pPr>
              <a:r>
                <a:rPr lang="en-US" sz="2400">
                  <a:latin typeface="Times New Roman" panose="02020603050405020304" pitchFamily="18" charset="0"/>
                  <a:ea typeface="Montserrat" pitchFamily="34" charset="-122"/>
                  <a:cs typeface="Times New Roman" panose="02020603050405020304" pitchFamily="18" charset="0"/>
                </a:rPr>
                <a:t>Key findings from EDA revealed that Business Class Passengers reported higher satisfaction, But Economy Class Passengers are reported lower satisfaction. And some passengers are rating on their basis</a:t>
              </a:r>
              <a:endParaRPr lang="en-US" sz="240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ppt_x"/>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58309" y="116239"/>
            <a:ext cx="5987534" cy="712708"/>
          </a:xfrm>
          <a:prstGeom prst="rect">
            <a:avLst/>
          </a:prstGeom>
          <a:noFill/>
          <a:ln/>
        </p:spPr>
        <p:txBody>
          <a:bodyPr wrap="none" lIns="0" tIns="0" rIns="0" bIns="0" rtlCol="0" anchor="t"/>
          <a:lstStyle/>
          <a:p>
            <a:pPr marL="0" indent="0" algn="l">
              <a:lnSpc>
                <a:spcPts val="5600"/>
              </a:lnSpc>
              <a:buNone/>
            </a:pPr>
            <a:r>
              <a:rPr lang="en-US" sz="4450" b="1">
                <a:gradFill>
                  <a:gsLst>
                    <a:gs pos="4000">
                      <a:schemeClr val="tx1"/>
                    </a:gs>
                    <a:gs pos="100000">
                      <a:srgbClr val="00B0F0"/>
                    </a:gs>
                  </a:gsLst>
                  <a:path path="circle">
                    <a:fillToRect l="50000" t="-80000" r="50000" b="180000"/>
                  </a:path>
                </a:gradFill>
                <a:latin typeface="Times New Roman" panose="02020603050405020304" pitchFamily="18" charset="0"/>
                <a:ea typeface="Barlow Bold" pitchFamily="34" charset="-122"/>
                <a:cs typeface="Times New Roman" panose="02020603050405020304" pitchFamily="18" charset="0"/>
              </a:rPr>
              <a:t>Model Building &amp; Tuning</a:t>
            </a:r>
            <a:endParaRPr lang="en-US" sz="4450">
              <a:gradFill>
                <a:gsLst>
                  <a:gs pos="4000">
                    <a:schemeClr val="tx1"/>
                  </a:gs>
                  <a:gs pos="100000">
                    <a:srgbClr val="00B0F0"/>
                  </a:gs>
                </a:gsLst>
                <a:path path="circle">
                  <a:fillToRect l="50000" t="-80000" r="50000" b="180000"/>
                </a:path>
              </a:gradFill>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3"/>
          <a:stretch>
            <a:fillRect/>
          </a:stretch>
        </p:blipFill>
        <p:spPr>
          <a:xfrm>
            <a:off x="758309" y="1867853"/>
            <a:ext cx="1083231" cy="1612702"/>
          </a:xfrm>
          <a:prstGeom prst="rect">
            <a:avLst/>
          </a:prstGeom>
          <a:effectLst>
            <a:outerShdw blurRad="203200" dist="215900" dir="8100000" algn="tr" rotWithShape="0">
              <a:srgbClr val="00B0F0">
                <a:alpha val="87000"/>
              </a:srgbClr>
            </a:outerShdw>
          </a:effectLst>
        </p:spPr>
      </p:pic>
      <p:sp>
        <p:nvSpPr>
          <p:cNvPr id="5" name="Text 1"/>
          <p:cNvSpPr/>
          <p:nvPr/>
        </p:nvSpPr>
        <p:spPr>
          <a:xfrm>
            <a:off x="2241617" y="1871485"/>
            <a:ext cx="2850713" cy="356235"/>
          </a:xfrm>
          <a:prstGeom prst="rect">
            <a:avLst/>
          </a:prstGeom>
          <a:noFill/>
          <a:ln/>
        </p:spPr>
        <p:txBody>
          <a:bodyPr wrap="none" lIns="0" tIns="0" rIns="0" bIns="0" rtlCol="0" anchor="t"/>
          <a:lstStyle/>
          <a:p>
            <a:pPr marL="0" indent="0" algn="l">
              <a:lnSpc>
                <a:spcPts val="2800"/>
              </a:lnSpc>
              <a:buNone/>
            </a:pPr>
            <a:r>
              <a:rPr lang="en-US" sz="2800" b="1" u="sng">
                <a:latin typeface="Times New Roman" panose="02020603050405020304" pitchFamily="18" charset="0"/>
                <a:ea typeface="Barlow Bold" pitchFamily="34" charset="-122"/>
                <a:cs typeface="Times New Roman" panose="02020603050405020304" pitchFamily="18" charset="0"/>
              </a:rPr>
              <a:t>Pipeline Construction</a:t>
            </a:r>
            <a:endParaRPr lang="en-US" sz="2800">
              <a:latin typeface="Times New Roman" panose="02020603050405020304" pitchFamily="18" charset="0"/>
              <a:cs typeface="Times New Roman" panose="02020603050405020304" pitchFamily="18" charset="0"/>
            </a:endParaRPr>
          </a:p>
        </p:txBody>
      </p:sp>
      <p:sp>
        <p:nvSpPr>
          <p:cNvPr id="6" name="Text 2"/>
          <p:cNvSpPr/>
          <p:nvPr/>
        </p:nvSpPr>
        <p:spPr>
          <a:xfrm>
            <a:off x="2166461" y="2570559"/>
            <a:ext cx="6219230" cy="693420"/>
          </a:xfrm>
          <a:prstGeom prst="rect">
            <a:avLst/>
          </a:prstGeom>
          <a:noFill/>
          <a:ln/>
        </p:spPr>
        <p:txBody>
          <a:bodyPr wrap="square" lIns="0" tIns="0" rIns="0" bIns="0" rtlCol="0" anchor="t"/>
          <a:lstStyle/>
          <a:p>
            <a:pPr marL="0" indent="0" algn="just">
              <a:lnSpc>
                <a:spcPts val="2700"/>
              </a:lnSpc>
              <a:buNone/>
            </a:pPr>
            <a:r>
              <a:rPr lang="en-US" sz="2400" dirty="0">
                <a:latin typeface="Times New Roman" panose="02020603050405020304" pitchFamily="18" charset="0"/>
                <a:ea typeface="Montserrat" pitchFamily="34" charset="-122"/>
                <a:cs typeface="Times New Roman" panose="02020603050405020304" pitchFamily="18" charset="0"/>
              </a:rPr>
              <a:t>Pipeline was built, integrating </a:t>
            </a:r>
            <a:r>
              <a:rPr lang="en-US" sz="2400" b="1" dirty="0">
                <a:latin typeface="Times New Roman" panose="02020603050405020304" pitchFamily="18" charset="0"/>
                <a:ea typeface="Montserrat" pitchFamily="34" charset="-122"/>
                <a:cs typeface="Times New Roman" panose="02020603050405020304" pitchFamily="18" charset="0"/>
              </a:rPr>
              <a:t>scaling</a:t>
            </a:r>
            <a:r>
              <a:rPr lang="en-US" sz="2400" dirty="0">
                <a:latin typeface="Times New Roman" panose="02020603050405020304" pitchFamily="18" charset="0"/>
                <a:ea typeface="Montserrat" pitchFamily="34" charset="-122"/>
                <a:cs typeface="Times New Roman" panose="02020603050405020304" pitchFamily="18" charset="0"/>
              </a:rPr>
              <a:t>, </a:t>
            </a:r>
            <a:r>
              <a:rPr lang="en-US" sz="2400" b="1" dirty="0">
                <a:latin typeface="Times New Roman" panose="02020603050405020304" pitchFamily="18" charset="0"/>
                <a:ea typeface="Montserrat" pitchFamily="34" charset="-122"/>
                <a:cs typeface="Times New Roman" panose="02020603050405020304" pitchFamily="18" charset="0"/>
              </a:rPr>
              <a:t>feature selection</a:t>
            </a:r>
            <a:r>
              <a:rPr lang="en-US" sz="2400" dirty="0">
                <a:latin typeface="Times New Roman" panose="02020603050405020304" pitchFamily="18" charset="0"/>
                <a:ea typeface="Montserrat" pitchFamily="34" charset="-122"/>
                <a:cs typeface="Times New Roman" panose="02020603050405020304" pitchFamily="18" charset="0"/>
              </a:rPr>
              <a:t>, and </a:t>
            </a:r>
            <a:r>
              <a:rPr lang="en-US" sz="2400" b="1" dirty="0">
                <a:latin typeface="Times New Roman" panose="02020603050405020304" pitchFamily="18" charset="0"/>
                <a:ea typeface="Montserrat" pitchFamily="34" charset="-122"/>
                <a:cs typeface="Times New Roman" panose="02020603050405020304" pitchFamily="18" charset="0"/>
              </a:rPr>
              <a:t>model building</a:t>
            </a:r>
            <a:r>
              <a:rPr lang="en-US" sz="2400" dirty="0">
                <a:latin typeface="Times New Roman" panose="02020603050405020304" pitchFamily="18" charset="0"/>
                <a:ea typeface="Montserrat"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4"/>
          <a:stretch>
            <a:fillRect/>
          </a:stretch>
        </p:blipFill>
        <p:spPr>
          <a:xfrm>
            <a:off x="758309" y="3480554"/>
            <a:ext cx="1083231" cy="2522696"/>
          </a:xfrm>
          <a:prstGeom prst="rect">
            <a:avLst/>
          </a:prstGeom>
          <a:effectLst>
            <a:outerShdw blurRad="203200" dist="215900" dir="8100000" algn="tr" rotWithShape="0">
              <a:srgbClr val="00B0F0">
                <a:alpha val="87000"/>
              </a:srgbClr>
            </a:outerShdw>
          </a:effectLst>
        </p:spPr>
      </p:pic>
      <p:sp>
        <p:nvSpPr>
          <p:cNvPr id="8" name="Text 3"/>
          <p:cNvSpPr/>
          <p:nvPr/>
        </p:nvSpPr>
        <p:spPr>
          <a:xfrm>
            <a:off x="2166461" y="3697129"/>
            <a:ext cx="2850713" cy="356235"/>
          </a:xfrm>
          <a:prstGeom prst="rect">
            <a:avLst/>
          </a:prstGeom>
          <a:noFill/>
          <a:ln/>
        </p:spPr>
        <p:txBody>
          <a:bodyPr wrap="none" lIns="0" tIns="0" rIns="0" bIns="0" rtlCol="0" anchor="t"/>
          <a:lstStyle/>
          <a:p>
            <a:pPr marL="0" indent="0" algn="l">
              <a:lnSpc>
                <a:spcPts val="2800"/>
              </a:lnSpc>
              <a:buNone/>
            </a:pPr>
            <a:r>
              <a:rPr lang="en-US" sz="2800" b="1" u="sng">
                <a:latin typeface="Times New Roman" panose="02020603050405020304" pitchFamily="18" charset="0"/>
                <a:ea typeface="Barlow Bold" pitchFamily="34" charset="-122"/>
                <a:cs typeface="Times New Roman" panose="02020603050405020304" pitchFamily="18" charset="0"/>
              </a:rPr>
              <a:t>Models Explored</a:t>
            </a:r>
            <a:endParaRPr lang="en-US" sz="2800">
              <a:latin typeface="Times New Roman" panose="02020603050405020304" pitchFamily="18" charset="0"/>
              <a:cs typeface="Times New Roman" panose="02020603050405020304" pitchFamily="18" charset="0"/>
            </a:endParaRPr>
          </a:p>
        </p:txBody>
      </p:sp>
      <p:sp>
        <p:nvSpPr>
          <p:cNvPr id="9" name="Text 4"/>
          <p:cNvSpPr/>
          <p:nvPr/>
        </p:nvSpPr>
        <p:spPr>
          <a:xfrm>
            <a:off x="2166461" y="4183261"/>
            <a:ext cx="6219230" cy="1386840"/>
          </a:xfrm>
          <a:prstGeom prst="rect">
            <a:avLst/>
          </a:prstGeom>
          <a:noFill/>
          <a:ln/>
        </p:spPr>
        <p:txBody>
          <a:bodyPr wrap="square" lIns="0" tIns="0" rIns="0" bIns="0" rtlCol="0" anchor="t"/>
          <a:lstStyle/>
          <a:p>
            <a:pPr marL="0" indent="0" algn="just">
              <a:lnSpc>
                <a:spcPts val="2700"/>
              </a:lnSpc>
              <a:buNone/>
            </a:pPr>
            <a:r>
              <a:rPr lang="en-US" sz="2400">
                <a:latin typeface="Times New Roman" panose="02020603050405020304" pitchFamily="18" charset="0"/>
                <a:ea typeface="Montserrat" pitchFamily="34" charset="-122"/>
                <a:cs typeface="Times New Roman" panose="02020603050405020304" pitchFamily="18" charset="0"/>
              </a:rPr>
              <a:t>Various machine learning models were tested, including Logistic Regression, K-Nearest Neighbors, SVM, Decision Tree, </a:t>
            </a:r>
            <a:r>
              <a:rPr lang="en-US" sz="2400" b="1">
                <a:latin typeface="Times New Roman" panose="02020603050405020304" pitchFamily="18" charset="0"/>
                <a:ea typeface="Montserrat" pitchFamily="34" charset="-122"/>
                <a:cs typeface="Times New Roman" panose="02020603050405020304" pitchFamily="18" charset="0"/>
              </a:rPr>
              <a:t>Random Forest</a:t>
            </a:r>
            <a:r>
              <a:rPr lang="en-US" sz="2400">
                <a:latin typeface="Times New Roman" panose="02020603050405020304" pitchFamily="18" charset="0"/>
                <a:ea typeface="Montserrat" pitchFamily="34" charset="-122"/>
                <a:cs typeface="Times New Roman" panose="02020603050405020304" pitchFamily="18" charset="0"/>
              </a:rPr>
              <a:t>, AdaBoost, GradientBoost, and XGBoost.</a:t>
            </a:r>
            <a:endParaRPr lang="en-US" sz="240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5"/>
          <a:stretch>
            <a:fillRect/>
          </a:stretch>
        </p:blipFill>
        <p:spPr>
          <a:xfrm>
            <a:off x="758309" y="6003250"/>
            <a:ext cx="1083231" cy="1612702"/>
          </a:xfrm>
          <a:prstGeom prst="rect">
            <a:avLst/>
          </a:prstGeom>
          <a:effectLst>
            <a:outerShdw blurRad="203200" dist="215900" dir="8100000" algn="tr" rotWithShape="0">
              <a:srgbClr val="00B0F0">
                <a:alpha val="87000"/>
              </a:srgbClr>
            </a:outerShdw>
          </a:effectLst>
        </p:spPr>
      </p:pic>
      <p:sp>
        <p:nvSpPr>
          <p:cNvPr id="11" name="Text 5"/>
          <p:cNvSpPr/>
          <p:nvPr/>
        </p:nvSpPr>
        <p:spPr>
          <a:xfrm>
            <a:off x="2166461" y="5777781"/>
            <a:ext cx="3301262" cy="706963"/>
          </a:xfrm>
          <a:prstGeom prst="rect">
            <a:avLst/>
          </a:prstGeom>
          <a:noFill/>
          <a:ln/>
        </p:spPr>
        <p:txBody>
          <a:bodyPr wrap="none" lIns="0" tIns="0" rIns="0" bIns="0" rtlCol="0" anchor="t"/>
          <a:lstStyle/>
          <a:p>
            <a:pPr marL="0" indent="0" algn="l">
              <a:lnSpc>
                <a:spcPts val="2800"/>
              </a:lnSpc>
              <a:buNone/>
            </a:pPr>
            <a:r>
              <a:rPr lang="en-US" sz="2800" b="1" u="sng">
                <a:latin typeface="Times New Roman" panose="02020603050405020304" pitchFamily="18" charset="0"/>
                <a:ea typeface="Barlow Bold" pitchFamily="34" charset="-122"/>
                <a:cs typeface="Times New Roman" panose="02020603050405020304" pitchFamily="18" charset="0"/>
              </a:rPr>
              <a:t>Hyperparameter Tuning</a:t>
            </a:r>
            <a:endParaRPr lang="en-US" sz="2800">
              <a:latin typeface="Times New Roman" panose="02020603050405020304" pitchFamily="18" charset="0"/>
              <a:cs typeface="Times New Roman" panose="02020603050405020304" pitchFamily="18" charset="0"/>
            </a:endParaRPr>
          </a:p>
        </p:txBody>
      </p:sp>
      <p:sp>
        <p:nvSpPr>
          <p:cNvPr id="12" name="Text 6"/>
          <p:cNvSpPr/>
          <p:nvPr/>
        </p:nvSpPr>
        <p:spPr>
          <a:xfrm>
            <a:off x="2166461" y="6489383"/>
            <a:ext cx="6219230" cy="693420"/>
          </a:xfrm>
          <a:prstGeom prst="rect">
            <a:avLst/>
          </a:prstGeom>
          <a:noFill/>
          <a:ln/>
        </p:spPr>
        <p:txBody>
          <a:bodyPr wrap="square" lIns="0" tIns="0" rIns="0" bIns="0" rtlCol="0" anchor="t"/>
          <a:lstStyle/>
          <a:p>
            <a:pPr marL="0" indent="0" algn="just">
              <a:lnSpc>
                <a:spcPts val="2700"/>
              </a:lnSpc>
              <a:buNone/>
            </a:pPr>
            <a:r>
              <a:rPr lang="en-US" sz="2400" b="1">
                <a:latin typeface="Times New Roman" panose="02020603050405020304" pitchFamily="18" charset="0"/>
                <a:ea typeface="Montserrat" pitchFamily="34" charset="-122"/>
                <a:cs typeface="Times New Roman" panose="02020603050405020304" pitchFamily="18" charset="0"/>
              </a:rPr>
              <a:t>RandomizedSearchCV</a:t>
            </a:r>
            <a:r>
              <a:rPr lang="en-US" sz="2400">
                <a:latin typeface="Times New Roman" panose="02020603050405020304" pitchFamily="18" charset="0"/>
                <a:ea typeface="Montserrat" pitchFamily="34" charset="-122"/>
                <a:cs typeface="Times New Roman" panose="02020603050405020304" pitchFamily="18" charset="0"/>
              </a:rPr>
              <a:t> was employed for efficient hyperparameter tuning to optimize model performance.</a:t>
            </a:r>
            <a:endParaRPr lang="en-US" sz="240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84B6B3D8-93F8-3344-4821-E4C6C7F9B80A}"/>
              </a:ext>
            </a:extLst>
          </p:cNvPr>
          <p:cNvSpPr/>
          <p:nvPr/>
        </p:nvSpPr>
        <p:spPr>
          <a:xfrm>
            <a:off x="9075096" y="-2321169"/>
            <a:ext cx="9593990" cy="13340861"/>
          </a:xfrm>
          <a:prstGeom prst="ellipse">
            <a:avLst/>
          </a:prstGeom>
          <a:blipFill>
            <a:blip r:embed="rId6"/>
            <a:stretch>
              <a:fillRect/>
            </a:stretch>
          </a:blipFill>
          <a:effectLst>
            <a:outerShdw blurRad="749300" dist="228600" dir="10800000" algn="r" rotWithShape="0">
              <a:srgbClr val="00B0F0">
                <a:alpha val="6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000" fill="hold"/>
                                        <p:tgtEl>
                                          <p:spTgt spid="11"/>
                                        </p:tgtEl>
                                        <p:attrNameLst>
                                          <p:attrName>ppt_x</p:attrName>
                                        </p:attrNameLst>
                                      </p:cBhvr>
                                      <p:tavLst>
                                        <p:tav tm="0">
                                          <p:val>
                                            <p:strVal val="#ppt_x"/>
                                          </p:val>
                                        </p:tav>
                                        <p:tav tm="100000">
                                          <p:val>
                                            <p:strVal val="#ppt_x"/>
                                          </p:val>
                                        </p:tav>
                                      </p:tavLst>
                                    </p:anim>
                                    <p:anim calcmode="lin" valueType="num">
                                      <p:cBhvr additive="base">
                                        <p:cTn id="40" dur="1000" fill="hold"/>
                                        <p:tgtEl>
                                          <p:spTgt spid="11"/>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Content Scaling">
            <a:extLst>
              <a:ext uri="{FF2B5EF4-FFF2-40B4-BE49-F238E27FC236}">
                <a16:creationId xmlns:a16="http://schemas.microsoft.com/office/drawing/2014/main" id="{CCE660AE-A07A-4444-FC74-5743EEBD257F}"/>
              </a:ext>
            </a:extLst>
          </p:cNvPr>
          <p:cNvGrpSpPr/>
          <p:nvPr/>
        </p:nvGrpSpPr>
        <p:grpSpPr>
          <a:xfrm>
            <a:off x="1547780" y="-1991"/>
            <a:ext cx="11205053" cy="2283369"/>
            <a:chOff x="1547780" y="-1991"/>
            <a:chExt cx="11205053" cy="2283369"/>
          </a:xfrm>
        </p:grpSpPr>
        <p:sp>
          <p:nvSpPr>
            <p:cNvPr id="46" name="Freeform: Shape 45">
              <a:extLst>
                <a:ext uri="{FF2B5EF4-FFF2-40B4-BE49-F238E27FC236}">
                  <a16:creationId xmlns:a16="http://schemas.microsoft.com/office/drawing/2014/main" id="{F7EB9F4A-0470-7FB9-D97E-196AE57FCFFC}"/>
                </a:ext>
              </a:extLst>
            </p:cNvPr>
            <p:cNvSpPr/>
            <p:nvPr/>
          </p:nvSpPr>
          <p:spPr>
            <a:xfrm rot="16200000">
              <a:off x="6008622" y="-4462833"/>
              <a:ext cx="2283369" cy="11205053"/>
            </a:xfrm>
            <a:custGeom>
              <a:avLst/>
              <a:gdLst>
                <a:gd name="connsiteX0" fmla="*/ 0 w 3270735"/>
                <a:gd name="connsiteY0" fmla="*/ 0 h 4279745"/>
                <a:gd name="connsiteX1" fmla="*/ 42562 w 3270735"/>
                <a:gd name="connsiteY1" fmla="*/ 91808 h 4279745"/>
                <a:gd name="connsiteX2" fmla="*/ 1641231 w 3270735"/>
                <a:gd name="connsiteY2" fmla="*/ 928408 h 4279745"/>
                <a:gd name="connsiteX3" fmla="*/ 3239900 w 3270735"/>
                <a:gd name="connsiteY3" fmla="*/ 91808 h 4279745"/>
                <a:gd name="connsiteX4" fmla="*/ 3270735 w 3270735"/>
                <a:gd name="connsiteY4" fmla="*/ 25295 h 4279745"/>
                <a:gd name="connsiteX5" fmla="*/ 3270735 w 3270735"/>
                <a:gd name="connsiteY5" fmla="*/ 2838535 h 4279745"/>
                <a:gd name="connsiteX6" fmla="*/ 3266429 w 3270735"/>
                <a:gd name="connsiteY6" fmla="*/ 2838535 h 4279745"/>
                <a:gd name="connsiteX7" fmla="*/ 3270735 w 3270735"/>
                <a:gd name="connsiteY7" fmla="*/ 2909966 h 4279745"/>
                <a:gd name="connsiteX8" fmla="*/ 1635368 w 3270735"/>
                <a:gd name="connsiteY8" fmla="*/ 4279745 h 4279745"/>
                <a:gd name="connsiteX9" fmla="*/ 0 w 3270735"/>
                <a:gd name="connsiteY9" fmla="*/ 2909966 h 4279745"/>
                <a:gd name="connsiteX10" fmla="*/ 4307 w 3270735"/>
                <a:gd name="connsiteY10" fmla="*/ 2838535 h 4279745"/>
                <a:gd name="connsiteX11" fmla="*/ 0 w 3270735"/>
                <a:gd name="connsiteY11" fmla="*/ 2838535 h 4279745"/>
                <a:gd name="connsiteX12" fmla="*/ 0 w 3270735"/>
                <a:gd name="connsiteY12" fmla="*/ 0 h 42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70735" h="4279745">
                  <a:moveTo>
                    <a:pt x="0" y="0"/>
                  </a:moveTo>
                  <a:lnTo>
                    <a:pt x="42562" y="91808"/>
                  </a:lnTo>
                  <a:cubicBezTo>
                    <a:pt x="305952" y="583443"/>
                    <a:pt x="922564" y="928408"/>
                    <a:pt x="1641231" y="928408"/>
                  </a:cubicBezTo>
                  <a:cubicBezTo>
                    <a:pt x="2359897" y="928408"/>
                    <a:pt x="2976510" y="583443"/>
                    <a:pt x="3239900" y="91808"/>
                  </a:cubicBezTo>
                  <a:lnTo>
                    <a:pt x="3270735" y="25295"/>
                  </a:lnTo>
                  <a:lnTo>
                    <a:pt x="3270735" y="2838535"/>
                  </a:lnTo>
                  <a:lnTo>
                    <a:pt x="3266429" y="2838535"/>
                  </a:lnTo>
                  <a:lnTo>
                    <a:pt x="3270735" y="2909966"/>
                  </a:lnTo>
                  <a:cubicBezTo>
                    <a:pt x="3270735" y="3666473"/>
                    <a:pt x="2538556" y="4279745"/>
                    <a:pt x="1635368" y="4279745"/>
                  </a:cubicBezTo>
                  <a:cubicBezTo>
                    <a:pt x="732179" y="4279745"/>
                    <a:pt x="0" y="3666473"/>
                    <a:pt x="0" y="2909966"/>
                  </a:cubicBezTo>
                  <a:lnTo>
                    <a:pt x="4307" y="2838535"/>
                  </a:lnTo>
                  <a:lnTo>
                    <a:pt x="0" y="2838535"/>
                  </a:lnTo>
                  <a:lnTo>
                    <a:pt x="0" y="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2" name="TextBox 61">
              <a:extLst>
                <a:ext uri="{FF2B5EF4-FFF2-40B4-BE49-F238E27FC236}">
                  <a16:creationId xmlns:a16="http://schemas.microsoft.com/office/drawing/2014/main" id="{373E4287-6E60-2EA0-D135-EEF199373C58}"/>
                </a:ext>
              </a:extLst>
            </p:cNvPr>
            <p:cNvSpPr txBox="1"/>
            <p:nvPr/>
          </p:nvSpPr>
          <p:spPr>
            <a:xfrm>
              <a:off x="6310058" y="815934"/>
              <a:ext cx="3688078" cy="461665"/>
            </a:xfrm>
            <a:prstGeom prst="rect">
              <a:avLst/>
            </a:prstGeom>
            <a:noFill/>
          </p:spPr>
          <p:txBody>
            <a:bodyPr wrap="square" rtlCol="0">
              <a:spAutoFit/>
            </a:bodyPr>
            <a:lstStyle/>
            <a:p>
              <a:r>
                <a:rPr lang="en-US" sz="2400">
                  <a:solidFill>
                    <a:schemeClr val="bg1"/>
                  </a:solidFill>
                  <a:latin typeface="Times New Roman" panose="02020603050405020304" pitchFamily="18" charset="0"/>
                  <a:cs typeface="Times New Roman" panose="02020603050405020304" pitchFamily="18" charset="0"/>
                </a:rPr>
                <a:t>‘Scaling’, </a:t>
              </a:r>
              <a:r>
                <a:rPr lang="en-US" sz="2400" err="1">
                  <a:solidFill>
                    <a:schemeClr val="bg1"/>
                  </a:solidFill>
                  <a:latin typeface="Times New Roman" panose="02020603050405020304" pitchFamily="18" charset="0"/>
                  <a:cs typeface="Times New Roman" panose="02020603050405020304" pitchFamily="18" charset="0"/>
                </a:rPr>
                <a:t>MinMaxScaler</a:t>
              </a:r>
              <a:r>
                <a:rPr lang="en-US" sz="2400">
                  <a:solidFill>
                    <a:schemeClr val="bg1"/>
                  </a:solidFill>
                  <a:latin typeface="Times New Roman" panose="02020603050405020304" pitchFamily="18" charset="0"/>
                  <a:cs typeface="Times New Roman" panose="02020603050405020304" pitchFamily="18" charset="0"/>
                </a:rPr>
                <a:t>()</a:t>
              </a:r>
              <a:r>
                <a:rPr lang="en-US" sz="2400">
                  <a:latin typeface="Times New Roman" panose="02020603050405020304" pitchFamily="18" charset="0"/>
                  <a:cs typeface="Times New Roman" panose="02020603050405020304" pitchFamily="18" charset="0"/>
                </a:rPr>
                <a:t>()</a:t>
              </a:r>
              <a:endParaRPr lang="en-IN" sz="2400">
                <a:latin typeface="Times New Roman" panose="02020603050405020304" pitchFamily="18" charset="0"/>
                <a:cs typeface="Times New Roman" panose="02020603050405020304" pitchFamily="18" charset="0"/>
              </a:endParaRPr>
            </a:p>
          </p:txBody>
        </p:sp>
      </p:grpSp>
      <p:grpSp>
        <p:nvGrpSpPr>
          <p:cNvPr id="69" name="content rfc">
            <a:extLst>
              <a:ext uri="{FF2B5EF4-FFF2-40B4-BE49-F238E27FC236}">
                <a16:creationId xmlns:a16="http://schemas.microsoft.com/office/drawing/2014/main" id="{C5BDA24F-6F37-7257-052D-D4628DA23E30}"/>
              </a:ext>
            </a:extLst>
          </p:cNvPr>
          <p:cNvGrpSpPr/>
          <p:nvPr/>
        </p:nvGrpSpPr>
        <p:grpSpPr>
          <a:xfrm>
            <a:off x="1547780" y="5342956"/>
            <a:ext cx="11411375" cy="2818186"/>
            <a:chOff x="1547780" y="5342956"/>
            <a:chExt cx="11411375" cy="2818186"/>
          </a:xfrm>
        </p:grpSpPr>
        <p:sp>
          <p:nvSpPr>
            <p:cNvPr id="48" name="Freeform: Shape 47">
              <a:extLst>
                <a:ext uri="{FF2B5EF4-FFF2-40B4-BE49-F238E27FC236}">
                  <a16:creationId xmlns:a16="http://schemas.microsoft.com/office/drawing/2014/main" id="{3F545B9D-7F08-7A04-C754-27BCC9347DB6}"/>
                </a:ext>
              </a:extLst>
            </p:cNvPr>
            <p:cNvSpPr/>
            <p:nvPr/>
          </p:nvSpPr>
          <p:spPr>
            <a:xfrm rot="16200000">
              <a:off x="5844375" y="1046361"/>
              <a:ext cx="2818186" cy="11411375"/>
            </a:xfrm>
            <a:custGeom>
              <a:avLst/>
              <a:gdLst>
                <a:gd name="connsiteX0" fmla="*/ 6105291 w 6105291"/>
                <a:gd name="connsiteY0" fmla="*/ 0 h 4450176"/>
                <a:gd name="connsiteX1" fmla="*/ 6105291 w 6105291"/>
                <a:gd name="connsiteY1" fmla="*/ 3008966 h 4450176"/>
                <a:gd name="connsiteX2" fmla="*/ 6097252 w 6105291"/>
                <a:gd name="connsiteY2" fmla="*/ 3008966 h 4450176"/>
                <a:gd name="connsiteX3" fmla="*/ 6105291 w 6105291"/>
                <a:gd name="connsiteY3" fmla="*/ 3080397 h 4450176"/>
                <a:gd name="connsiteX4" fmla="*/ 3052646 w 6105291"/>
                <a:gd name="connsiteY4" fmla="*/ 4450176 h 4450176"/>
                <a:gd name="connsiteX5" fmla="*/ 0 w 6105291"/>
                <a:gd name="connsiteY5" fmla="*/ 3080397 h 4450176"/>
                <a:gd name="connsiteX6" fmla="*/ 8039 w 6105291"/>
                <a:gd name="connsiteY6" fmla="*/ 3008966 h 4450176"/>
                <a:gd name="connsiteX7" fmla="*/ 0 w 6105291"/>
                <a:gd name="connsiteY7" fmla="*/ 3008966 h 4450176"/>
                <a:gd name="connsiteX8" fmla="*/ 0 w 6105291"/>
                <a:gd name="connsiteY8" fmla="*/ 35695 h 4450176"/>
                <a:gd name="connsiteX9" fmla="*/ 47200 w 6105291"/>
                <a:gd name="connsiteY9" fmla="*/ 115878 h 4450176"/>
                <a:gd name="connsiteX10" fmla="*/ 3042140 w 6105291"/>
                <a:gd name="connsiteY10" fmla="*/ 1078327 h 4450176"/>
                <a:gd name="connsiteX11" fmla="*/ 6037079 w 6105291"/>
                <a:gd name="connsiteY11" fmla="*/ 115878 h 4450176"/>
                <a:gd name="connsiteX12" fmla="*/ 6105291 w 6105291"/>
                <a:gd name="connsiteY12" fmla="*/ 0 h 445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5291" h="4450176">
                  <a:moveTo>
                    <a:pt x="6105291" y="0"/>
                  </a:moveTo>
                  <a:lnTo>
                    <a:pt x="6105291" y="3008966"/>
                  </a:lnTo>
                  <a:lnTo>
                    <a:pt x="6097252" y="3008966"/>
                  </a:lnTo>
                  <a:lnTo>
                    <a:pt x="6105291" y="3080397"/>
                  </a:lnTo>
                  <a:cubicBezTo>
                    <a:pt x="6105291" y="3836904"/>
                    <a:pt x="4738575" y="4450176"/>
                    <a:pt x="3052646" y="4450176"/>
                  </a:cubicBezTo>
                  <a:cubicBezTo>
                    <a:pt x="1366717" y="4450176"/>
                    <a:pt x="0" y="3836904"/>
                    <a:pt x="0" y="3080397"/>
                  </a:cubicBezTo>
                  <a:lnTo>
                    <a:pt x="8039" y="3008966"/>
                  </a:lnTo>
                  <a:lnTo>
                    <a:pt x="0" y="3008966"/>
                  </a:lnTo>
                  <a:lnTo>
                    <a:pt x="0" y="35695"/>
                  </a:lnTo>
                  <a:lnTo>
                    <a:pt x="47200" y="115878"/>
                  </a:lnTo>
                  <a:cubicBezTo>
                    <a:pt x="444244" y="673472"/>
                    <a:pt x="1634952" y="1078327"/>
                    <a:pt x="3042140" y="1078327"/>
                  </a:cubicBezTo>
                  <a:cubicBezTo>
                    <a:pt x="4449326" y="1078327"/>
                    <a:pt x="5640035" y="673472"/>
                    <a:pt x="6037079" y="115878"/>
                  </a:cubicBezTo>
                  <a:lnTo>
                    <a:pt x="6105291" y="0"/>
                  </a:ln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5" name="TextBox 64">
              <a:extLst>
                <a:ext uri="{FF2B5EF4-FFF2-40B4-BE49-F238E27FC236}">
                  <a16:creationId xmlns:a16="http://schemas.microsoft.com/office/drawing/2014/main" id="{32AA2B11-0E57-BDFD-9827-7BD9D15E5698}"/>
                </a:ext>
              </a:extLst>
            </p:cNvPr>
            <p:cNvSpPr txBox="1"/>
            <p:nvPr/>
          </p:nvSpPr>
          <p:spPr>
            <a:xfrm>
              <a:off x="4755017" y="6213337"/>
              <a:ext cx="7614269" cy="1200329"/>
            </a:xfrm>
            <a:prstGeom prst="rect">
              <a:avLst/>
            </a:prstGeom>
            <a:noFill/>
          </p:spPr>
          <p:txBody>
            <a:bodyPr wrap="square" rtlCol="0">
              <a:spAutoFit/>
            </a:bodyPr>
            <a:lstStyle/>
            <a:p>
              <a:r>
                <a:rPr lang="en-US" sz="2400">
                  <a:solidFill>
                    <a:schemeClr val="bg1"/>
                  </a:solidFill>
                  <a:latin typeface="Times New Roman" panose="02020603050405020304" pitchFamily="18" charset="0"/>
                  <a:cs typeface="Times New Roman" panose="02020603050405020304" pitchFamily="18" charset="0"/>
                </a:rPr>
                <a:t>‘classification’,</a:t>
              </a:r>
              <a:r>
                <a:rPr lang="en-US" sz="2400" err="1">
                  <a:solidFill>
                    <a:schemeClr val="bg1"/>
                  </a:solidFill>
                  <a:latin typeface="Times New Roman" panose="02020603050405020304" pitchFamily="18" charset="0"/>
                  <a:cs typeface="Times New Roman" panose="02020603050405020304" pitchFamily="18" charset="0"/>
                </a:rPr>
                <a:t>RandomForestClassifier</a:t>
              </a:r>
              <a:r>
                <a:rPr lang="en-US" sz="2400">
                  <a:solidFill>
                    <a:schemeClr val="bg1"/>
                  </a:solidFill>
                  <a:latin typeface="Times New Roman" panose="02020603050405020304" pitchFamily="18" charset="0"/>
                  <a:cs typeface="Times New Roman" panose="02020603050405020304" pitchFamily="18" charset="0"/>
                </a:rPr>
                <a:t>(criterion=‘entropy’, </a:t>
              </a:r>
              <a:r>
                <a:rPr lang="en-US" sz="2400" err="1">
                  <a:solidFill>
                    <a:schemeClr val="bg1"/>
                  </a:solidFill>
                  <a:latin typeface="Times New Roman" panose="02020603050405020304" pitchFamily="18" charset="0"/>
                  <a:cs typeface="Times New Roman" panose="02020603050405020304" pitchFamily="18" charset="0"/>
                </a:rPr>
                <a:t>max_depth</a:t>
              </a:r>
              <a:r>
                <a:rPr lang="en-US" sz="2400">
                  <a:solidFill>
                    <a:schemeClr val="bg1"/>
                  </a:solidFill>
                  <a:latin typeface="Times New Roman" panose="02020603050405020304" pitchFamily="18" charset="0"/>
                  <a:cs typeface="Times New Roman" panose="02020603050405020304" pitchFamily="18" charset="0"/>
                </a:rPr>
                <a:t>=20, </a:t>
              </a:r>
              <a:r>
                <a:rPr lang="en-US" sz="2400" err="1">
                  <a:solidFill>
                    <a:schemeClr val="bg1"/>
                  </a:solidFill>
                  <a:latin typeface="Times New Roman" panose="02020603050405020304" pitchFamily="18" charset="0"/>
                  <a:cs typeface="Times New Roman" panose="02020603050405020304" pitchFamily="18" charset="0"/>
                </a:rPr>
                <a:t>min_sample_leaf</a:t>
              </a:r>
              <a:r>
                <a:rPr lang="en-US" sz="2400">
                  <a:solidFill>
                    <a:schemeClr val="bg1"/>
                  </a:solidFill>
                  <a:latin typeface="Times New Roman" panose="02020603050405020304" pitchFamily="18" charset="0"/>
                  <a:cs typeface="Times New Roman" panose="02020603050405020304" pitchFamily="18" charset="0"/>
                </a:rPr>
                <a:t>=6, </a:t>
              </a:r>
              <a:r>
                <a:rPr lang="en-US" sz="2400" err="1">
                  <a:solidFill>
                    <a:schemeClr val="bg1"/>
                  </a:solidFill>
                  <a:latin typeface="Times New Roman" panose="02020603050405020304" pitchFamily="18" charset="0"/>
                  <a:cs typeface="Times New Roman" panose="02020603050405020304" pitchFamily="18" charset="0"/>
                </a:rPr>
                <a:t>n_estimators</a:t>
              </a:r>
              <a:r>
                <a:rPr lang="en-US" sz="2400">
                  <a:solidFill>
                    <a:schemeClr val="bg1"/>
                  </a:solidFill>
                  <a:latin typeface="Times New Roman" panose="02020603050405020304" pitchFamily="18" charset="0"/>
                  <a:cs typeface="Times New Roman" panose="02020603050405020304" pitchFamily="18" charset="0"/>
                </a:rPr>
                <a:t>=75, </a:t>
              </a:r>
              <a:r>
                <a:rPr lang="en-US" sz="2400" err="1">
                  <a:solidFill>
                    <a:schemeClr val="bg1"/>
                  </a:solidFill>
                  <a:latin typeface="Times New Roman" panose="02020603050405020304" pitchFamily="18" charset="0"/>
                  <a:cs typeface="Times New Roman" panose="02020603050405020304" pitchFamily="18" charset="0"/>
                </a:rPr>
                <a:t>random_state</a:t>
              </a:r>
              <a:r>
                <a:rPr lang="en-US" sz="2400">
                  <a:solidFill>
                    <a:schemeClr val="bg1"/>
                  </a:solidFill>
                  <a:latin typeface="Times New Roman" panose="02020603050405020304" pitchFamily="18" charset="0"/>
                  <a:cs typeface="Times New Roman" panose="02020603050405020304" pitchFamily="18" charset="0"/>
                </a:rPr>
                <a:t>=42)</a:t>
              </a:r>
              <a:endParaRPr lang="en-IN" sz="2400">
                <a:solidFill>
                  <a:schemeClr val="bg1"/>
                </a:solidFill>
                <a:latin typeface="Times New Roman" panose="02020603050405020304" pitchFamily="18" charset="0"/>
                <a:cs typeface="Times New Roman" panose="02020603050405020304" pitchFamily="18" charset="0"/>
              </a:endParaRPr>
            </a:p>
          </p:txBody>
        </p:sp>
      </p:grpSp>
      <p:grpSp>
        <p:nvGrpSpPr>
          <p:cNvPr id="68" name="content rfe">
            <a:extLst>
              <a:ext uri="{FF2B5EF4-FFF2-40B4-BE49-F238E27FC236}">
                <a16:creationId xmlns:a16="http://schemas.microsoft.com/office/drawing/2014/main" id="{54532A98-E079-01B0-96A3-198495148F35}"/>
              </a:ext>
            </a:extLst>
          </p:cNvPr>
          <p:cNvGrpSpPr/>
          <p:nvPr/>
        </p:nvGrpSpPr>
        <p:grpSpPr>
          <a:xfrm>
            <a:off x="1547780" y="2568513"/>
            <a:ext cx="11411371" cy="2487309"/>
            <a:chOff x="1547780" y="2568513"/>
            <a:chExt cx="11411371" cy="2487309"/>
          </a:xfrm>
        </p:grpSpPr>
        <p:sp>
          <p:nvSpPr>
            <p:cNvPr id="47" name="Freeform: Shape 46">
              <a:extLst>
                <a:ext uri="{FF2B5EF4-FFF2-40B4-BE49-F238E27FC236}">
                  <a16:creationId xmlns:a16="http://schemas.microsoft.com/office/drawing/2014/main" id="{713F38DF-D71B-041C-BF45-F991D6F12E61}"/>
                </a:ext>
              </a:extLst>
            </p:cNvPr>
            <p:cNvSpPr/>
            <p:nvPr/>
          </p:nvSpPr>
          <p:spPr>
            <a:xfrm rot="16200000">
              <a:off x="6009811" y="-1893518"/>
              <a:ext cx="2487309" cy="11411371"/>
            </a:xfrm>
            <a:custGeom>
              <a:avLst/>
              <a:gdLst>
                <a:gd name="connsiteX0" fmla="*/ 0 w 4700953"/>
                <a:gd name="connsiteY0" fmla="*/ 0 h 4397235"/>
                <a:gd name="connsiteX1" fmla="*/ 37385 w 4700953"/>
                <a:gd name="connsiteY1" fmla="*/ 81285 h 4397235"/>
                <a:gd name="connsiteX2" fmla="*/ 2377355 w 4700953"/>
                <a:gd name="connsiteY2" fmla="*/ 1043734 h 4397235"/>
                <a:gd name="connsiteX3" fmla="*/ 4634935 w 4700953"/>
                <a:gd name="connsiteY3" fmla="*/ 207134 h 4397235"/>
                <a:gd name="connsiteX4" fmla="*/ 4700953 w 4700953"/>
                <a:gd name="connsiteY4" fmla="*/ 106293 h 4397235"/>
                <a:gd name="connsiteX5" fmla="*/ 4700953 w 4700953"/>
                <a:gd name="connsiteY5" fmla="*/ 2956025 h 4397235"/>
                <a:gd name="connsiteX6" fmla="*/ 4694763 w 4700953"/>
                <a:gd name="connsiteY6" fmla="*/ 2956025 h 4397235"/>
                <a:gd name="connsiteX7" fmla="*/ 4700953 w 4700953"/>
                <a:gd name="connsiteY7" fmla="*/ 3027456 h 4397235"/>
                <a:gd name="connsiteX8" fmla="*/ 2350476 w 4700953"/>
                <a:gd name="connsiteY8" fmla="*/ 4397235 h 4397235"/>
                <a:gd name="connsiteX9" fmla="*/ 0 w 4700953"/>
                <a:gd name="connsiteY9" fmla="*/ 3027456 h 4397235"/>
                <a:gd name="connsiteX10" fmla="*/ 6190 w 4700953"/>
                <a:gd name="connsiteY10" fmla="*/ 2956025 h 4397235"/>
                <a:gd name="connsiteX11" fmla="*/ 0 w 4700953"/>
                <a:gd name="connsiteY11" fmla="*/ 2956025 h 4397235"/>
                <a:gd name="connsiteX12" fmla="*/ 0 w 4700953"/>
                <a:gd name="connsiteY12" fmla="*/ 0 h 439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0953" h="4397235">
                  <a:moveTo>
                    <a:pt x="0" y="0"/>
                  </a:moveTo>
                  <a:lnTo>
                    <a:pt x="37385" y="81285"/>
                  </a:lnTo>
                  <a:cubicBezTo>
                    <a:pt x="347599" y="638879"/>
                    <a:pt x="1277908" y="1043734"/>
                    <a:pt x="2377355" y="1043734"/>
                  </a:cubicBezTo>
                  <a:cubicBezTo>
                    <a:pt x="3392229" y="1043734"/>
                    <a:pt x="4262986" y="698769"/>
                    <a:pt x="4634935" y="207134"/>
                  </a:cubicBezTo>
                  <a:lnTo>
                    <a:pt x="4700953" y="106293"/>
                  </a:lnTo>
                  <a:lnTo>
                    <a:pt x="4700953" y="2956025"/>
                  </a:lnTo>
                  <a:lnTo>
                    <a:pt x="4694763" y="2956025"/>
                  </a:lnTo>
                  <a:lnTo>
                    <a:pt x="4700953" y="3027456"/>
                  </a:lnTo>
                  <a:cubicBezTo>
                    <a:pt x="4700953" y="3783963"/>
                    <a:pt x="3648608" y="4397235"/>
                    <a:pt x="2350476" y="4397235"/>
                  </a:cubicBezTo>
                  <a:cubicBezTo>
                    <a:pt x="1052345" y="4397235"/>
                    <a:pt x="0" y="3783963"/>
                    <a:pt x="0" y="3027456"/>
                  </a:cubicBezTo>
                  <a:lnTo>
                    <a:pt x="6190" y="2956025"/>
                  </a:lnTo>
                  <a:lnTo>
                    <a:pt x="0" y="2956025"/>
                  </a:lnTo>
                  <a:lnTo>
                    <a:pt x="0" y="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6" name="Freefrom:shape45">
              <a:extLst>
                <a:ext uri="{FF2B5EF4-FFF2-40B4-BE49-F238E27FC236}">
                  <a16:creationId xmlns:a16="http://schemas.microsoft.com/office/drawing/2014/main" id="{CA1FAEA7-C558-6055-4C2A-3F993C782F15}"/>
                </a:ext>
              </a:extLst>
            </p:cNvPr>
            <p:cNvSpPr txBox="1"/>
            <p:nvPr/>
          </p:nvSpPr>
          <p:spPr>
            <a:xfrm>
              <a:off x="4760698" y="3151937"/>
              <a:ext cx="7992134" cy="1200329"/>
            </a:xfrm>
            <a:prstGeom prst="rect">
              <a:avLst/>
            </a:prstGeom>
            <a:noFill/>
            <a:ln>
              <a:noFill/>
            </a:ln>
          </p:spPr>
          <p:txBody>
            <a:bodyPr wrap="square" rtlCol="0">
              <a:spAutoFit/>
            </a:bodyPr>
            <a:lstStyle/>
            <a:p>
              <a:r>
                <a:rPr lang="en-US" sz="2400">
                  <a:solidFill>
                    <a:schemeClr val="bg1"/>
                  </a:solidFill>
                  <a:latin typeface="Times New Roman" panose="02020603050405020304" pitchFamily="18" charset="0"/>
                  <a:cs typeface="Times New Roman" panose="02020603050405020304" pitchFamily="18" charset="0"/>
                </a:rPr>
                <a:t>‘</a:t>
              </a:r>
              <a:r>
                <a:rPr lang="en-US" sz="2400" err="1">
                  <a:solidFill>
                    <a:schemeClr val="bg1"/>
                  </a:solidFill>
                  <a:latin typeface="Times New Roman" panose="02020603050405020304" pitchFamily="18" charset="0"/>
                  <a:cs typeface="Times New Roman" panose="02020603050405020304" pitchFamily="18" charset="0"/>
                </a:rPr>
                <a:t>fearture_selection</a:t>
              </a:r>
              <a:r>
                <a:rPr lang="en-US" sz="2400">
                  <a:solidFill>
                    <a:schemeClr val="bg1"/>
                  </a:solidFill>
                  <a:latin typeface="Times New Roman" panose="02020603050405020304" pitchFamily="18" charset="0"/>
                  <a:cs typeface="Times New Roman" panose="02020603050405020304" pitchFamily="18" charset="0"/>
                </a:rPr>
                <a:t>’, RFE(estimator=</a:t>
              </a:r>
            </a:p>
            <a:p>
              <a:r>
                <a:rPr lang="en-US" sz="2400" err="1">
                  <a:solidFill>
                    <a:schemeClr val="bg1"/>
                  </a:solidFill>
                  <a:latin typeface="Times New Roman" panose="02020603050405020304" pitchFamily="18" charset="0"/>
                  <a:cs typeface="Times New Roman" panose="02020603050405020304" pitchFamily="18" charset="0"/>
                </a:rPr>
                <a:t>RandomForestClassifier</a:t>
              </a:r>
              <a:r>
                <a:rPr lang="en-US" sz="2400">
                  <a:solidFill>
                    <a:schemeClr val="bg1"/>
                  </a:solidFill>
                  <a:latin typeface="Times New Roman" panose="02020603050405020304" pitchFamily="18" charset="0"/>
                  <a:cs typeface="Times New Roman" panose="02020603050405020304" pitchFamily="18" charset="0"/>
                </a:rPr>
                <a:t>(criterion=‘entropy’, </a:t>
              </a:r>
              <a:r>
                <a:rPr lang="en-US" sz="2400" err="1">
                  <a:solidFill>
                    <a:schemeClr val="bg1"/>
                  </a:solidFill>
                  <a:latin typeface="Times New Roman" panose="02020603050405020304" pitchFamily="18" charset="0"/>
                  <a:cs typeface="Times New Roman" panose="02020603050405020304" pitchFamily="18" charset="0"/>
                </a:rPr>
                <a:t>random_state</a:t>
              </a:r>
              <a:r>
                <a:rPr lang="en-US" sz="2400">
                  <a:solidFill>
                    <a:schemeClr val="bg1"/>
                  </a:solidFill>
                  <a:latin typeface="Times New Roman" panose="02020603050405020304" pitchFamily="18" charset="0"/>
                  <a:cs typeface="Times New Roman" panose="02020603050405020304" pitchFamily="18" charset="0"/>
                </a:rPr>
                <a:t>=42), </a:t>
              </a:r>
              <a:r>
                <a:rPr lang="en-US" sz="2400" err="1">
                  <a:solidFill>
                    <a:schemeClr val="bg1"/>
                  </a:solidFill>
                  <a:latin typeface="Times New Roman" panose="02020603050405020304" pitchFamily="18" charset="0"/>
                  <a:cs typeface="Times New Roman" panose="02020603050405020304" pitchFamily="18" charset="0"/>
                </a:rPr>
                <a:t>n_features_to_select</a:t>
              </a:r>
              <a:r>
                <a:rPr lang="en-US" sz="2400">
                  <a:solidFill>
                    <a:schemeClr val="bg1"/>
                  </a:solidFill>
                  <a:latin typeface="Times New Roman" panose="02020603050405020304" pitchFamily="18" charset="0"/>
                  <a:cs typeface="Times New Roman" panose="02020603050405020304" pitchFamily="18" charset="0"/>
                </a:rPr>
                <a:t>=17))</a:t>
              </a:r>
              <a:endParaRPr lang="en-IN" sz="2400">
                <a:solidFill>
                  <a:schemeClr val="bg1"/>
                </a:solidFill>
                <a:latin typeface="Times New Roman" panose="02020603050405020304" pitchFamily="18" charset="0"/>
                <a:cs typeface="Times New Roman" panose="02020603050405020304" pitchFamily="18" charset="0"/>
              </a:endParaRPr>
            </a:p>
          </p:txBody>
        </p:sp>
      </p:grpSp>
      <p:grpSp>
        <p:nvGrpSpPr>
          <p:cNvPr id="59" name="Minmax">
            <a:extLst>
              <a:ext uri="{FF2B5EF4-FFF2-40B4-BE49-F238E27FC236}">
                <a16:creationId xmlns:a16="http://schemas.microsoft.com/office/drawing/2014/main" id="{D55E3D85-A793-A100-49FD-8BCC1E2E611A}"/>
              </a:ext>
            </a:extLst>
          </p:cNvPr>
          <p:cNvGrpSpPr/>
          <p:nvPr/>
        </p:nvGrpSpPr>
        <p:grpSpPr>
          <a:xfrm rot="16200000">
            <a:off x="1495883" y="-855005"/>
            <a:ext cx="2302402" cy="3970365"/>
            <a:chOff x="93785" y="1172308"/>
            <a:chExt cx="3270735" cy="1607525"/>
          </a:xfrm>
        </p:grpSpPr>
        <p:sp>
          <p:nvSpPr>
            <p:cNvPr id="57" name="Freeform: Shape 56">
              <a:extLst>
                <a:ext uri="{FF2B5EF4-FFF2-40B4-BE49-F238E27FC236}">
                  <a16:creationId xmlns:a16="http://schemas.microsoft.com/office/drawing/2014/main" id="{ECF1D23E-CD7C-342E-55E7-3164254FD634}"/>
                </a:ext>
              </a:extLst>
            </p:cNvPr>
            <p:cNvSpPr/>
            <p:nvPr/>
          </p:nvSpPr>
          <p:spPr>
            <a:xfrm>
              <a:off x="93785" y="1182564"/>
              <a:ext cx="3270735" cy="1597269"/>
            </a:xfrm>
            <a:custGeom>
              <a:avLst/>
              <a:gdLst>
                <a:gd name="connsiteX0" fmla="*/ 0 w 3270735"/>
                <a:gd name="connsiteY0" fmla="*/ 0 h 1597269"/>
                <a:gd name="connsiteX1" fmla="*/ 3270735 w 3270735"/>
                <a:gd name="connsiteY1" fmla="*/ 0 h 1597269"/>
                <a:gd name="connsiteX2" fmla="*/ 3270735 w 3270735"/>
                <a:gd name="connsiteY2" fmla="*/ 694156 h 1597269"/>
                <a:gd name="connsiteX3" fmla="*/ 3239900 w 3270735"/>
                <a:gd name="connsiteY3" fmla="*/ 760669 h 1597269"/>
                <a:gd name="connsiteX4" fmla="*/ 1641231 w 3270735"/>
                <a:gd name="connsiteY4" fmla="*/ 1597269 h 1597269"/>
                <a:gd name="connsiteX5" fmla="*/ 42562 w 3270735"/>
                <a:gd name="connsiteY5" fmla="*/ 760669 h 1597269"/>
                <a:gd name="connsiteX6" fmla="*/ 0 w 3270735"/>
                <a:gd name="connsiteY6" fmla="*/ 668861 h 1597269"/>
                <a:gd name="connsiteX7" fmla="*/ 0 w 3270735"/>
                <a:gd name="connsiteY7" fmla="*/ 0 h 159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735" h="1597269">
                  <a:moveTo>
                    <a:pt x="0" y="0"/>
                  </a:moveTo>
                  <a:lnTo>
                    <a:pt x="3270735" y="0"/>
                  </a:lnTo>
                  <a:lnTo>
                    <a:pt x="3270735" y="694156"/>
                  </a:lnTo>
                  <a:lnTo>
                    <a:pt x="3239900" y="760669"/>
                  </a:lnTo>
                  <a:cubicBezTo>
                    <a:pt x="2976510" y="1252304"/>
                    <a:pt x="2359897" y="1597269"/>
                    <a:pt x="1641231" y="1597269"/>
                  </a:cubicBezTo>
                  <a:cubicBezTo>
                    <a:pt x="922564" y="1597269"/>
                    <a:pt x="305952" y="1252304"/>
                    <a:pt x="42562" y="760669"/>
                  </a:cubicBezTo>
                  <a:lnTo>
                    <a:pt x="0" y="668861"/>
                  </a:lnTo>
                  <a:lnTo>
                    <a:pt x="0" y="0"/>
                  </a:lnTo>
                  <a:close/>
                </a:path>
              </a:pathLst>
            </a:custGeom>
            <a:gradFill>
              <a:gsLst>
                <a:gs pos="0">
                  <a:schemeClr val="bg1"/>
                </a:gs>
                <a:gs pos="100000">
                  <a:srgbClr val="00B0F0"/>
                </a:gs>
              </a:gsLst>
              <a:lin ang="5400000" scaled="1"/>
            </a:gradFill>
            <a:ln>
              <a:noFill/>
            </a:ln>
            <a:effectLst>
              <a:outerShdw blurRad="254000" dist="152400" dir="5400000" algn="t" rotWithShape="0">
                <a:prstClr val="black">
                  <a:alpha val="62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5" name="Freeform: Shape 54">
              <a:extLst>
                <a:ext uri="{FF2B5EF4-FFF2-40B4-BE49-F238E27FC236}">
                  <a16:creationId xmlns:a16="http://schemas.microsoft.com/office/drawing/2014/main" id="{F664634A-D91B-03C8-0E00-CC289D32F415}"/>
                </a:ext>
              </a:extLst>
            </p:cNvPr>
            <p:cNvSpPr/>
            <p:nvPr/>
          </p:nvSpPr>
          <p:spPr>
            <a:xfrm>
              <a:off x="93785" y="1172308"/>
              <a:ext cx="3270735" cy="10256"/>
            </a:xfrm>
            <a:custGeom>
              <a:avLst/>
              <a:gdLst>
                <a:gd name="connsiteX0" fmla="*/ 0 w 3270735"/>
                <a:gd name="connsiteY0" fmla="*/ 0 h 10256"/>
                <a:gd name="connsiteX1" fmla="*/ 3270735 w 3270735"/>
                <a:gd name="connsiteY1" fmla="*/ 0 h 10256"/>
                <a:gd name="connsiteX2" fmla="*/ 3270735 w 3270735"/>
                <a:gd name="connsiteY2" fmla="*/ 10256 h 10256"/>
                <a:gd name="connsiteX3" fmla="*/ 0 w 3270735"/>
                <a:gd name="connsiteY3" fmla="*/ 10256 h 10256"/>
                <a:gd name="connsiteX4" fmla="*/ 0 w 3270735"/>
                <a:gd name="connsiteY4" fmla="*/ 0 h 1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0735" h="10256">
                  <a:moveTo>
                    <a:pt x="0" y="0"/>
                  </a:moveTo>
                  <a:lnTo>
                    <a:pt x="3270735" y="0"/>
                  </a:lnTo>
                  <a:lnTo>
                    <a:pt x="3270735" y="10256"/>
                  </a:lnTo>
                  <a:lnTo>
                    <a:pt x="0" y="10256"/>
                  </a:lnTo>
                  <a:lnTo>
                    <a:pt x="0" y="0"/>
                  </a:lnTo>
                  <a:close/>
                </a:path>
              </a:pathLst>
            </a:custGeom>
            <a:gradFill>
              <a:gsLst>
                <a:gs pos="0">
                  <a:schemeClr val="bg1"/>
                </a:gs>
                <a:gs pos="100000">
                  <a:srgbClr val="00B0F0"/>
                </a:gs>
              </a:gsLst>
              <a:lin ang="5400000" scaled="1"/>
            </a:gradFill>
            <a:ln>
              <a:noFill/>
            </a:ln>
            <a:effectLst>
              <a:outerShdw blurRad="254000" dist="152400" dir="5400000" algn="t" rotWithShape="0">
                <a:prstClr val="black">
                  <a:alpha val="62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TextBox 29">
              <a:extLst>
                <a:ext uri="{FF2B5EF4-FFF2-40B4-BE49-F238E27FC236}">
                  <a16:creationId xmlns:a16="http://schemas.microsoft.com/office/drawing/2014/main" id="{41D2A3BC-3BAB-44B5-2F41-150776DB8BC1}"/>
                </a:ext>
              </a:extLst>
            </p:cNvPr>
            <p:cNvSpPr txBox="1"/>
            <p:nvPr/>
          </p:nvSpPr>
          <p:spPr>
            <a:xfrm rot="5400000">
              <a:off x="1132699" y="1650034"/>
              <a:ext cx="1192908" cy="743273"/>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1. Scaler</a:t>
              </a:r>
              <a:endParaRPr lang="en-IN" sz="2800" b="1">
                <a:latin typeface="Times New Roman" panose="02020603050405020304" pitchFamily="18" charset="0"/>
                <a:cs typeface="Times New Roman" panose="02020603050405020304" pitchFamily="18" charset="0"/>
              </a:endParaRPr>
            </a:p>
          </p:txBody>
        </p:sp>
      </p:grpSp>
      <p:grpSp>
        <p:nvGrpSpPr>
          <p:cNvPr id="61" name="RFE">
            <a:extLst>
              <a:ext uri="{FF2B5EF4-FFF2-40B4-BE49-F238E27FC236}">
                <a16:creationId xmlns:a16="http://schemas.microsoft.com/office/drawing/2014/main" id="{39764C53-6DBB-4354-A1F9-654DCA7F0109}"/>
              </a:ext>
            </a:extLst>
          </p:cNvPr>
          <p:cNvGrpSpPr/>
          <p:nvPr/>
        </p:nvGrpSpPr>
        <p:grpSpPr>
          <a:xfrm rot="16200000">
            <a:off x="1366807" y="1790363"/>
            <a:ext cx="2487308" cy="4043611"/>
            <a:chOff x="3552094" y="636139"/>
            <a:chExt cx="6105291" cy="2390522"/>
          </a:xfrm>
        </p:grpSpPr>
        <p:sp>
          <p:nvSpPr>
            <p:cNvPr id="56" name="Freeform: Shape 55">
              <a:extLst>
                <a:ext uri="{FF2B5EF4-FFF2-40B4-BE49-F238E27FC236}">
                  <a16:creationId xmlns:a16="http://schemas.microsoft.com/office/drawing/2014/main" id="{DFF3F186-9353-3367-96C4-6D69E6B0860B}"/>
                </a:ext>
              </a:extLst>
            </p:cNvPr>
            <p:cNvSpPr/>
            <p:nvPr/>
          </p:nvSpPr>
          <p:spPr>
            <a:xfrm>
              <a:off x="3552094" y="705522"/>
              <a:ext cx="6105291" cy="2321139"/>
            </a:xfrm>
            <a:custGeom>
              <a:avLst/>
              <a:gdLst>
                <a:gd name="connsiteX0" fmla="*/ 0 w 6105291"/>
                <a:gd name="connsiteY0" fmla="*/ 0 h 1587013"/>
                <a:gd name="connsiteX1" fmla="*/ 6105291 w 6105291"/>
                <a:gd name="connsiteY1" fmla="*/ 0 h 1587013"/>
                <a:gd name="connsiteX2" fmla="*/ 6105291 w 6105291"/>
                <a:gd name="connsiteY2" fmla="*/ 508686 h 1587013"/>
                <a:gd name="connsiteX3" fmla="*/ 6037079 w 6105291"/>
                <a:gd name="connsiteY3" fmla="*/ 624564 h 1587013"/>
                <a:gd name="connsiteX4" fmla="*/ 3042140 w 6105291"/>
                <a:gd name="connsiteY4" fmla="*/ 1587013 h 1587013"/>
                <a:gd name="connsiteX5" fmla="*/ 47200 w 6105291"/>
                <a:gd name="connsiteY5" fmla="*/ 624564 h 1587013"/>
                <a:gd name="connsiteX6" fmla="*/ 0 w 6105291"/>
                <a:gd name="connsiteY6" fmla="*/ 544381 h 1587013"/>
                <a:gd name="connsiteX7" fmla="*/ 0 w 6105291"/>
                <a:gd name="connsiteY7" fmla="*/ 0 h 15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5291" h="1587013">
                  <a:moveTo>
                    <a:pt x="0" y="0"/>
                  </a:moveTo>
                  <a:lnTo>
                    <a:pt x="6105291" y="0"/>
                  </a:lnTo>
                  <a:lnTo>
                    <a:pt x="6105291" y="508686"/>
                  </a:lnTo>
                  <a:lnTo>
                    <a:pt x="6037079" y="624564"/>
                  </a:lnTo>
                  <a:cubicBezTo>
                    <a:pt x="5640035" y="1182158"/>
                    <a:pt x="4449326" y="1587013"/>
                    <a:pt x="3042140" y="1587013"/>
                  </a:cubicBezTo>
                  <a:cubicBezTo>
                    <a:pt x="1634952" y="1587013"/>
                    <a:pt x="444244" y="1182158"/>
                    <a:pt x="47200" y="624564"/>
                  </a:cubicBezTo>
                  <a:lnTo>
                    <a:pt x="0" y="544381"/>
                  </a:lnTo>
                  <a:lnTo>
                    <a:pt x="0" y="0"/>
                  </a:lnTo>
                  <a:close/>
                </a:path>
              </a:pathLst>
            </a:custGeom>
            <a:gradFill>
              <a:gsLst>
                <a:gs pos="0">
                  <a:schemeClr val="bg1"/>
                </a:gs>
                <a:gs pos="100000">
                  <a:srgbClr val="00B0F0"/>
                </a:gs>
              </a:gsLst>
              <a:lin ang="5400000" scaled="1"/>
            </a:gradFill>
            <a:ln>
              <a:noFill/>
            </a:ln>
            <a:effectLst>
              <a:outerShdw blurRad="254000" dist="152400" dir="5400000" algn="t" rotWithShape="0">
                <a:prstClr val="black">
                  <a:alpha val="62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F8D42568-9088-2890-567D-4CCC4710F3CB}"/>
                </a:ext>
              </a:extLst>
            </p:cNvPr>
            <p:cNvSpPr txBox="1"/>
            <p:nvPr/>
          </p:nvSpPr>
          <p:spPr>
            <a:xfrm rot="5400000">
              <a:off x="5240230" y="1154567"/>
              <a:ext cx="2321139" cy="1284284"/>
            </a:xfrm>
            <a:prstGeom prst="rect">
              <a:avLst/>
            </a:prstGeom>
            <a:noFill/>
          </p:spPr>
          <p:txBody>
            <a:bodyPr wrap="square" rtlCol="0" anchor="ctr">
              <a:spAutoFit/>
            </a:bodyPr>
            <a:lstStyle/>
            <a:p>
              <a:pPr lvl="1" algn="ctr"/>
              <a:r>
                <a:rPr lang="en-US" sz="2800" b="1">
                  <a:latin typeface="Times New Roman" panose="02020603050405020304" pitchFamily="18" charset="0"/>
                  <a:cs typeface="Times New Roman" panose="02020603050405020304" pitchFamily="18" charset="0"/>
                </a:rPr>
                <a:t>2. Feature Selection</a:t>
              </a:r>
              <a:endParaRPr lang="en-IN" sz="2800" b="1">
                <a:latin typeface="Times New Roman" panose="02020603050405020304" pitchFamily="18" charset="0"/>
                <a:cs typeface="Times New Roman" panose="02020603050405020304" pitchFamily="18" charset="0"/>
              </a:endParaRPr>
            </a:p>
          </p:txBody>
        </p:sp>
      </p:grpSp>
      <p:grpSp>
        <p:nvGrpSpPr>
          <p:cNvPr id="70" name="RandomForest">
            <a:extLst>
              <a:ext uri="{FF2B5EF4-FFF2-40B4-BE49-F238E27FC236}">
                <a16:creationId xmlns:a16="http://schemas.microsoft.com/office/drawing/2014/main" id="{815ACB80-D48E-03F2-17EC-343330C0546F}"/>
              </a:ext>
            </a:extLst>
          </p:cNvPr>
          <p:cNvGrpSpPr/>
          <p:nvPr/>
        </p:nvGrpSpPr>
        <p:grpSpPr>
          <a:xfrm>
            <a:off x="230581" y="5342958"/>
            <a:ext cx="4407010" cy="2818186"/>
            <a:chOff x="-193360" y="5342958"/>
            <a:chExt cx="4825628" cy="2818186"/>
          </a:xfrm>
        </p:grpSpPr>
        <p:sp>
          <p:nvSpPr>
            <p:cNvPr id="58" name="Freeform: Shape 57">
              <a:extLst>
                <a:ext uri="{FF2B5EF4-FFF2-40B4-BE49-F238E27FC236}">
                  <a16:creationId xmlns:a16="http://schemas.microsoft.com/office/drawing/2014/main" id="{1A81020D-42EE-FF2B-447E-E24CAA1E219B}"/>
                </a:ext>
              </a:extLst>
            </p:cNvPr>
            <p:cNvSpPr/>
            <p:nvPr/>
          </p:nvSpPr>
          <p:spPr>
            <a:xfrm rot="16200000">
              <a:off x="1037092" y="4565967"/>
              <a:ext cx="2818186" cy="4372167"/>
            </a:xfrm>
            <a:custGeom>
              <a:avLst/>
              <a:gdLst>
                <a:gd name="connsiteX0" fmla="*/ 0 w 4700953"/>
                <a:gd name="connsiteY0" fmla="*/ 0 h 1597269"/>
                <a:gd name="connsiteX1" fmla="*/ 4700953 w 4700953"/>
                <a:gd name="connsiteY1" fmla="*/ 0 h 1597269"/>
                <a:gd name="connsiteX2" fmla="*/ 4700953 w 4700953"/>
                <a:gd name="connsiteY2" fmla="*/ 659828 h 1597269"/>
                <a:gd name="connsiteX3" fmla="*/ 4634935 w 4700953"/>
                <a:gd name="connsiteY3" fmla="*/ 760669 h 1597269"/>
                <a:gd name="connsiteX4" fmla="*/ 2377355 w 4700953"/>
                <a:gd name="connsiteY4" fmla="*/ 1597269 h 1597269"/>
                <a:gd name="connsiteX5" fmla="*/ 37385 w 4700953"/>
                <a:gd name="connsiteY5" fmla="*/ 634820 h 1597269"/>
                <a:gd name="connsiteX6" fmla="*/ 0 w 4700953"/>
                <a:gd name="connsiteY6" fmla="*/ 553535 h 1597269"/>
                <a:gd name="connsiteX7" fmla="*/ 0 w 4700953"/>
                <a:gd name="connsiteY7" fmla="*/ 0 h 159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0953" h="1597269">
                  <a:moveTo>
                    <a:pt x="0" y="0"/>
                  </a:moveTo>
                  <a:lnTo>
                    <a:pt x="4700953" y="0"/>
                  </a:lnTo>
                  <a:lnTo>
                    <a:pt x="4700953" y="659828"/>
                  </a:lnTo>
                  <a:lnTo>
                    <a:pt x="4634935" y="760669"/>
                  </a:lnTo>
                  <a:cubicBezTo>
                    <a:pt x="4262986" y="1252304"/>
                    <a:pt x="3392229" y="1597269"/>
                    <a:pt x="2377355" y="1597269"/>
                  </a:cubicBezTo>
                  <a:cubicBezTo>
                    <a:pt x="1277908" y="1597269"/>
                    <a:pt x="347599" y="1192414"/>
                    <a:pt x="37385" y="634820"/>
                  </a:cubicBezTo>
                  <a:lnTo>
                    <a:pt x="0" y="553535"/>
                  </a:lnTo>
                  <a:lnTo>
                    <a:pt x="0" y="0"/>
                  </a:lnTo>
                  <a:close/>
                </a:path>
              </a:pathLst>
            </a:custGeom>
            <a:gradFill>
              <a:gsLst>
                <a:gs pos="0">
                  <a:schemeClr val="bg1"/>
                </a:gs>
                <a:gs pos="100000">
                  <a:srgbClr val="00B0F0"/>
                </a:gs>
              </a:gsLst>
              <a:lin ang="5400000" scaled="1"/>
            </a:gradFill>
            <a:ln>
              <a:noFill/>
            </a:ln>
            <a:effectLst>
              <a:outerShdw blurRad="254000" dist="152400" dir="5400000" algn="t" rotWithShape="0">
                <a:prstClr val="black">
                  <a:alpha val="62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7" name="TextBox 36">
              <a:extLst>
                <a:ext uri="{FF2B5EF4-FFF2-40B4-BE49-F238E27FC236}">
                  <a16:creationId xmlns:a16="http://schemas.microsoft.com/office/drawing/2014/main" id="{1AF92834-016B-527B-D6D8-AA75721E157A}"/>
                </a:ext>
              </a:extLst>
            </p:cNvPr>
            <p:cNvSpPr txBox="1"/>
            <p:nvPr/>
          </p:nvSpPr>
          <p:spPr>
            <a:xfrm>
              <a:off x="-193360" y="6307361"/>
              <a:ext cx="4494916" cy="523220"/>
            </a:xfrm>
            <a:prstGeom prst="rect">
              <a:avLst/>
            </a:prstGeom>
            <a:noFill/>
          </p:spPr>
          <p:txBody>
            <a:bodyPr wrap="square" rtlCol="0" anchor="ctr">
              <a:spAutoFit/>
            </a:bodyPr>
            <a:lstStyle/>
            <a:p>
              <a:pPr lvl="1" algn="ctr"/>
              <a:r>
                <a:rPr lang="en-US" sz="2800" b="1">
                  <a:latin typeface="Times New Roman" panose="02020603050405020304" pitchFamily="18" charset="0"/>
                  <a:cs typeface="Times New Roman" panose="02020603050405020304" pitchFamily="18" charset="0"/>
                </a:rPr>
                <a:t>3. Classifier</a:t>
              </a:r>
              <a:endParaRPr lang="en-IN" sz="2800" b="1">
                <a:latin typeface="Times New Roman" panose="02020603050405020304" pitchFamily="18" charset="0"/>
                <a:cs typeface="Times New Roman" panose="02020603050405020304" pitchFamily="18" charset="0"/>
              </a:endParaRPr>
            </a:p>
          </p:txBody>
        </p:sp>
      </p:grpSp>
      <p:sp>
        <p:nvSpPr>
          <p:cNvPr id="45" name="Rectangle 44">
            <a:extLst>
              <a:ext uri="{FF2B5EF4-FFF2-40B4-BE49-F238E27FC236}">
                <a16:creationId xmlns:a16="http://schemas.microsoft.com/office/drawing/2014/main" id="{0D813950-43FA-BC5D-5B40-8FF265F5DD64}"/>
              </a:ext>
            </a:extLst>
          </p:cNvPr>
          <p:cNvSpPr/>
          <p:nvPr/>
        </p:nvSpPr>
        <p:spPr>
          <a:xfrm rot="16200000">
            <a:off x="-3836559" y="3684160"/>
            <a:ext cx="8229601" cy="86128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1" name="TextBox 70">
            <a:extLst>
              <a:ext uri="{FF2B5EF4-FFF2-40B4-BE49-F238E27FC236}">
                <a16:creationId xmlns:a16="http://schemas.microsoft.com/office/drawing/2014/main" id="{81F2A326-9A19-87C1-344E-81958F59DF11}"/>
              </a:ext>
            </a:extLst>
          </p:cNvPr>
          <p:cNvSpPr txBox="1"/>
          <p:nvPr/>
        </p:nvSpPr>
        <p:spPr>
          <a:xfrm>
            <a:off x="61789" y="48047"/>
            <a:ext cx="489661" cy="8217634"/>
          </a:xfrm>
          <a:prstGeom prst="rect">
            <a:avLst/>
          </a:prstGeom>
          <a:noFill/>
        </p:spPr>
        <p:txBody>
          <a:bodyPr wrap="square" rtlCol="0">
            <a:spAutoFit/>
          </a:bodyPr>
          <a:lstStyle/>
          <a:p>
            <a:r>
              <a:rPr lang="en-US" sz="6600" b="1"/>
              <a:t>PIPELINE</a:t>
            </a:r>
            <a:endParaRPr lang="en-IN" sz="6600" b="1"/>
          </a:p>
        </p:txBody>
      </p:sp>
    </p:spTree>
    <p:extLst>
      <p:ext uri="{BB962C8B-B14F-4D97-AF65-F5344CB8AC3E}">
        <p14:creationId xmlns:p14="http://schemas.microsoft.com/office/powerpoint/2010/main" val="711819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9"/>
                    </p:tgtEl>
                  </p:cond>
                </p:stCondLst>
                <p:endSync evt="end" delay="0">
                  <p:rtn val="all"/>
                </p:endSync>
                <p:childTnLst>
                  <p:par>
                    <p:cTn id="3" fill="hold">
                      <p:stCondLst>
                        <p:cond delay="0"/>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1250" fill="hold"/>
                                        <p:tgtEl>
                                          <p:spTgt spid="67"/>
                                        </p:tgtEl>
                                        <p:attrNameLst>
                                          <p:attrName>ppt_x</p:attrName>
                                        </p:attrNameLst>
                                      </p:cBhvr>
                                      <p:tavLst>
                                        <p:tav tm="0">
                                          <p:val>
                                            <p:strVal val="0-#ppt_w/2"/>
                                          </p:val>
                                        </p:tav>
                                        <p:tav tm="100000">
                                          <p:val>
                                            <p:strVal val="#ppt_x"/>
                                          </p:val>
                                        </p:tav>
                                      </p:tavLst>
                                    </p:anim>
                                    <p:anim calcmode="lin" valueType="num">
                                      <p:cBhvr additive="base">
                                        <p:cTn id="8" dur="125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1250"/>
                                        <p:tgtEl>
                                          <p:spTgt spid="67"/>
                                        </p:tgtEl>
                                        <p:attrNameLst>
                                          <p:attrName>ppt_x</p:attrName>
                                        </p:attrNameLst>
                                      </p:cBhvr>
                                      <p:tavLst>
                                        <p:tav tm="0">
                                          <p:val>
                                            <p:strVal val="ppt_x"/>
                                          </p:val>
                                        </p:tav>
                                        <p:tav tm="100000">
                                          <p:val>
                                            <p:strVal val="0-ppt_w/2"/>
                                          </p:val>
                                        </p:tav>
                                      </p:tavLst>
                                    </p:anim>
                                    <p:anim calcmode="lin" valueType="num">
                                      <p:cBhvr additive="base">
                                        <p:cTn id="13" dur="1250"/>
                                        <p:tgtEl>
                                          <p:spTgt spid="67"/>
                                        </p:tgtEl>
                                        <p:attrNameLst>
                                          <p:attrName>ppt_y</p:attrName>
                                        </p:attrNameLst>
                                      </p:cBhvr>
                                      <p:tavLst>
                                        <p:tav tm="0">
                                          <p:val>
                                            <p:strVal val="ppt_y"/>
                                          </p:val>
                                        </p:tav>
                                        <p:tav tm="100000">
                                          <p:val>
                                            <p:strVal val="ppt_y"/>
                                          </p:val>
                                        </p:tav>
                                      </p:tavLst>
                                    </p:anim>
                                    <p:set>
                                      <p:cBhvr>
                                        <p:cTn id="14" dur="1" fill="hold">
                                          <p:stCondLst>
                                            <p:cond delay="1249"/>
                                          </p:stCondLst>
                                        </p:cTn>
                                        <p:tgtEl>
                                          <p:spTgt spid="67"/>
                                        </p:tgtEl>
                                        <p:attrNameLst>
                                          <p:attrName>style.visibility</p:attrName>
                                        </p:attrNameLst>
                                      </p:cBhvr>
                                      <p:to>
                                        <p:strVal val="hidden"/>
                                      </p:to>
                                    </p:set>
                                  </p:childTnLst>
                                </p:cTn>
                              </p:par>
                            </p:childTnLst>
                          </p:cTn>
                        </p:par>
                      </p:childTnLst>
                    </p:cTn>
                  </p:par>
                </p:childTnLst>
              </p:cTn>
              <p:nextCondLst>
                <p:cond evt="onClick" delay="0">
                  <p:tgtEl>
                    <p:spTgt spid="59"/>
                  </p:tgtEl>
                </p:cond>
              </p:nextCondLst>
            </p:seq>
            <p:seq concurrent="1" nextAc="seek">
              <p:cTn id="15" restart="whenNotActive" fill="hold" evtFilter="cancelBubble" nodeType="interactiveSeq">
                <p:stCondLst>
                  <p:cond evt="onClick" delay="0">
                    <p:tgtEl>
                      <p:spTgt spid="61"/>
                    </p:tgtEl>
                  </p:cond>
                </p:stCondLst>
                <p:endSync evt="end" delay="0">
                  <p:rtn val="all"/>
                </p:endSync>
                <p:childTnLst>
                  <p:par>
                    <p:cTn id="16" fill="hold">
                      <p:stCondLst>
                        <p:cond delay="0"/>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1250" fill="hold"/>
                                        <p:tgtEl>
                                          <p:spTgt spid="68"/>
                                        </p:tgtEl>
                                        <p:attrNameLst>
                                          <p:attrName>ppt_x</p:attrName>
                                        </p:attrNameLst>
                                      </p:cBhvr>
                                      <p:tavLst>
                                        <p:tav tm="0">
                                          <p:val>
                                            <p:strVal val="0-#ppt_w/2"/>
                                          </p:val>
                                        </p:tav>
                                        <p:tav tm="100000">
                                          <p:val>
                                            <p:strVal val="#ppt_x"/>
                                          </p:val>
                                        </p:tav>
                                      </p:tavLst>
                                    </p:anim>
                                    <p:anim calcmode="lin" valueType="num">
                                      <p:cBhvr additive="base">
                                        <p:cTn id="21" dur="125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8" fill="hold" nodeType="clickEffect">
                                  <p:stCondLst>
                                    <p:cond delay="0"/>
                                  </p:stCondLst>
                                  <p:childTnLst>
                                    <p:anim calcmode="lin" valueType="num">
                                      <p:cBhvr additive="base">
                                        <p:cTn id="25" dur="1250"/>
                                        <p:tgtEl>
                                          <p:spTgt spid="68"/>
                                        </p:tgtEl>
                                        <p:attrNameLst>
                                          <p:attrName>ppt_x</p:attrName>
                                        </p:attrNameLst>
                                      </p:cBhvr>
                                      <p:tavLst>
                                        <p:tav tm="0">
                                          <p:val>
                                            <p:strVal val="ppt_x"/>
                                          </p:val>
                                        </p:tav>
                                        <p:tav tm="100000">
                                          <p:val>
                                            <p:strVal val="0-ppt_w/2"/>
                                          </p:val>
                                        </p:tav>
                                      </p:tavLst>
                                    </p:anim>
                                    <p:anim calcmode="lin" valueType="num">
                                      <p:cBhvr additive="base">
                                        <p:cTn id="26" dur="1250"/>
                                        <p:tgtEl>
                                          <p:spTgt spid="68"/>
                                        </p:tgtEl>
                                        <p:attrNameLst>
                                          <p:attrName>ppt_y</p:attrName>
                                        </p:attrNameLst>
                                      </p:cBhvr>
                                      <p:tavLst>
                                        <p:tav tm="0">
                                          <p:val>
                                            <p:strVal val="ppt_y"/>
                                          </p:val>
                                        </p:tav>
                                        <p:tav tm="100000">
                                          <p:val>
                                            <p:strVal val="ppt_y"/>
                                          </p:val>
                                        </p:tav>
                                      </p:tavLst>
                                    </p:anim>
                                    <p:set>
                                      <p:cBhvr>
                                        <p:cTn id="27" dur="1" fill="hold">
                                          <p:stCondLst>
                                            <p:cond delay="1249"/>
                                          </p:stCondLst>
                                        </p:cTn>
                                        <p:tgtEl>
                                          <p:spTgt spid="68"/>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8" restart="whenNotActive" fill="hold" evtFilter="cancelBubble" nodeType="interactiveSeq">
                <p:stCondLst>
                  <p:cond evt="onClick" delay="0">
                    <p:tgtEl>
                      <p:spTgt spid="70"/>
                    </p:tgtEl>
                  </p:cond>
                </p:stCondLst>
                <p:endSync evt="end" delay="0">
                  <p:rtn val="all"/>
                </p:endSync>
                <p:childTnLst>
                  <p:par>
                    <p:cTn id="29" fill="hold">
                      <p:stCondLst>
                        <p:cond delay="0"/>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1250" fill="hold"/>
                                        <p:tgtEl>
                                          <p:spTgt spid="69"/>
                                        </p:tgtEl>
                                        <p:attrNameLst>
                                          <p:attrName>ppt_x</p:attrName>
                                        </p:attrNameLst>
                                      </p:cBhvr>
                                      <p:tavLst>
                                        <p:tav tm="0">
                                          <p:val>
                                            <p:strVal val="0-#ppt_w/2"/>
                                          </p:val>
                                        </p:tav>
                                        <p:tav tm="100000">
                                          <p:val>
                                            <p:strVal val="#ppt_x"/>
                                          </p:val>
                                        </p:tav>
                                      </p:tavLst>
                                    </p:anim>
                                    <p:anim calcmode="lin" valueType="num">
                                      <p:cBhvr additive="base">
                                        <p:cTn id="34" dur="12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8" fill="hold" nodeType="clickEffect">
                                  <p:stCondLst>
                                    <p:cond delay="0"/>
                                  </p:stCondLst>
                                  <p:childTnLst>
                                    <p:anim calcmode="lin" valueType="num">
                                      <p:cBhvr additive="base">
                                        <p:cTn id="38" dur="1250"/>
                                        <p:tgtEl>
                                          <p:spTgt spid="69"/>
                                        </p:tgtEl>
                                        <p:attrNameLst>
                                          <p:attrName>ppt_x</p:attrName>
                                        </p:attrNameLst>
                                      </p:cBhvr>
                                      <p:tavLst>
                                        <p:tav tm="0">
                                          <p:val>
                                            <p:strVal val="ppt_x"/>
                                          </p:val>
                                        </p:tav>
                                        <p:tav tm="100000">
                                          <p:val>
                                            <p:strVal val="0-ppt_w/2"/>
                                          </p:val>
                                        </p:tav>
                                      </p:tavLst>
                                    </p:anim>
                                    <p:anim calcmode="lin" valueType="num">
                                      <p:cBhvr additive="base">
                                        <p:cTn id="39" dur="1250"/>
                                        <p:tgtEl>
                                          <p:spTgt spid="69"/>
                                        </p:tgtEl>
                                        <p:attrNameLst>
                                          <p:attrName>ppt_y</p:attrName>
                                        </p:attrNameLst>
                                      </p:cBhvr>
                                      <p:tavLst>
                                        <p:tav tm="0">
                                          <p:val>
                                            <p:strVal val="ppt_y"/>
                                          </p:val>
                                        </p:tav>
                                        <p:tav tm="100000">
                                          <p:val>
                                            <p:strVal val="ppt_y"/>
                                          </p:val>
                                        </p:tav>
                                      </p:tavLst>
                                    </p:anim>
                                    <p:set>
                                      <p:cBhvr>
                                        <p:cTn id="40" dur="1" fill="hold">
                                          <p:stCondLst>
                                            <p:cond delay="1249"/>
                                          </p:stCondLst>
                                        </p:cTn>
                                        <p:tgtEl>
                                          <p:spTgt spid="69"/>
                                        </p:tgtEl>
                                        <p:attrNameLst>
                                          <p:attrName>style.visibility</p:attrName>
                                        </p:attrNameLst>
                                      </p:cBhvr>
                                      <p:to>
                                        <p:strVal val="hidden"/>
                                      </p:to>
                                    </p:set>
                                  </p:childTnLst>
                                </p:cTn>
                              </p:par>
                            </p:childTnLst>
                          </p:cTn>
                        </p:par>
                      </p:childTnLst>
                    </p:cTn>
                  </p:par>
                </p:childTnLst>
              </p:cTn>
              <p:nextCondLst>
                <p:cond evt="onClick" delay="0">
                  <p:tgtEl>
                    <p:spTgt spid="7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a:effectLst>
            <a:outerShdw blurRad="635000" dist="381000" dir="8100000" algn="tr" rotWithShape="0">
              <a:srgbClr val="00B0F0">
                <a:alpha val="79000"/>
              </a:srgbClr>
            </a:outerShdw>
          </a:effectLst>
        </p:spPr>
      </p:pic>
      <p:sp>
        <p:nvSpPr>
          <p:cNvPr id="3" name="Text 0"/>
          <p:cNvSpPr/>
          <p:nvPr/>
        </p:nvSpPr>
        <p:spPr>
          <a:xfrm>
            <a:off x="795887" y="522350"/>
            <a:ext cx="6261735" cy="712708"/>
          </a:xfrm>
          <a:prstGeom prst="rect">
            <a:avLst/>
          </a:prstGeom>
          <a:noFill/>
          <a:ln/>
        </p:spPr>
        <p:txBody>
          <a:bodyPr wrap="none" lIns="0" tIns="0" rIns="0" bIns="0" rtlCol="0" anchor="t"/>
          <a:lstStyle/>
          <a:p>
            <a:pPr marL="0" indent="0" algn="l">
              <a:lnSpc>
                <a:spcPts val="5600"/>
              </a:lnSpc>
              <a:buNone/>
            </a:pPr>
            <a:r>
              <a:rPr lang="en-US" sz="4450" b="1">
                <a:gradFill>
                  <a:gsLst>
                    <a:gs pos="0">
                      <a:schemeClr val="tx1"/>
                    </a:gs>
                    <a:gs pos="100000">
                      <a:srgbClr val="00B0F0"/>
                    </a:gs>
                  </a:gsLst>
                  <a:lin ang="5400000" scaled="1"/>
                </a:gradFill>
                <a:latin typeface="Times New Roman" panose="02020603050405020304" pitchFamily="18" charset="0"/>
                <a:ea typeface="Barlow Bold" pitchFamily="34" charset="-122"/>
                <a:cs typeface="Times New Roman" panose="02020603050405020304" pitchFamily="18" charset="0"/>
              </a:rPr>
              <a:t>Model Evaluation Metrics</a:t>
            </a:r>
            <a:endParaRPr lang="en-US" sz="4450">
              <a:gradFill>
                <a:gsLst>
                  <a:gs pos="0">
                    <a:schemeClr val="tx1"/>
                  </a:gs>
                  <a:gs pos="100000">
                    <a:srgbClr val="00B0F0"/>
                  </a:gs>
                </a:gsLst>
                <a:lin ang="5400000" scaled="1"/>
              </a:gra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49AF3431-DD8E-8303-FD5A-D0FE8CFC105C}"/>
              </a:ext>
            </a:extLst>
          </p:cNvPr>
          <p:cNvGrpSpPr/>
          <p:nvPr/>
        </p:nvGrpSpPr>
        <p:grpSpPr>
          <a:xfrm>
            <a:off x="359029" y="2154080"/>
            <a:ext cx="3931205" cy="3094077"/>
            <a:chOff x="568524" y="2543055"/>
            <a:chExt cx="3705463" cy="2321362"/>
          </a:xfrm>
          <a:effectLst>
            <a:outerShdw blurRad="177800" dist="114300" dir="5400000" algn="t" rotWithShape="0">
              <a:srgbClr val="00B0F0">
                <a:alpha val="84000"/>
              </a:srgbClr>
            </a:outerShdw>
          </a:effectLst>
        </p:grpSpPr>
        <p:sp>
          <p:nvSpPr>
            <p:cNvPr id="4" name="Shape 1"/>
            <p:cNvSpPr/>
            <p:nvPr/>
          </p:nvSpPr>
          <p:spPr>
            <a:xfrm>
              <a:off x="568524" y="2543055"/>
              <a:ext cx="3705463" cy="2321362"/>
            </a:xfrm>
            <a:prstGeom prst="roundRect">
              <a:avLst>
                <a:gd name="adj" fmla="val 14000"/>
              </a:avLst>
            </a:prstGeom>
            <a:gradFill>
              <a:gsLst>
                <a:gs pos="0">
                  <a:schemeClr val="bg1"/>
                </a:gs>
                <a:gs pos="72000">
                  <a:srgbClr val="00B0F0"/>
                </a:gs>
                <a:gs pos="83000">
                  <a:srgbClr val="00B0F0"/>
                </a:gs>
                <a:gs pos="100000">
                  <a:srgbClr val="00B0F0"/>
                </a:gs>
              </a:gsLst>
              <a:lin ang="5400000" scaled="1"/>
            </a:gradFill>
            <a:ln w="7620">
              <a:noFill/>
              <a:prstDash val="solid"/>
            </a:ln>
          </p:spPr>
        </p:sp>
        <p:sp>
          <p:nvSpPr>
            <p:cNvPr id="5" name="Text 2"/>
            <p:cNvSpPr/>
            <p:nvPr/>
          </p:nvSpPr>
          <p:spPr>
            <a:xfrm>
              <a:off x="982504" y="2774871"/>
              <a:ext cx="2850713" cy="356235"/>
            </a:xfrm>
            <a:prstGeom prst="rect">
              <a:avLst/>
            </a:prstGeom>
            <a:noFill/>
            <a:ln>
              <a:noFill/>
            </a:ln>
          </p:spPr>
          <p:txBody>
            <a:bodyPr wrap="none" lIns="0" tIns="0" rIns="0" bIns="0" rtlCol="0" anchor="t"/>
            <a:lstStyle/>
            <a:p>
              <a:pPr marL="0" indent="0" algn="l">
                <a:lnSpc>
                  <a:spcPts val="2800"/>
                </a:lnSpc>
                <a:buNone/>
              </a:pPr>
              <a:r>
                <a:rPr lang="en-US" sz="2800" b="1">
                  <a:latin typeface="Times New Roman" panose="02020603050405020304" pitchFamily="18" charset="0"/>
                  <a:ea typeface="Barlow Bold" pitchFamily="34" charset="-122"/>
                  <a:cs typeface="Times New Roman" panose="02020603050405020304" pitchFamily="18" charset="0"/>
                </a:rPr>
                <a:t>Core Metrics</a:t>
              </a:r>
              <a:endParaRPr lang="en-US" sz="2800">
                <a:latin typeface="Times New Roman" panose="02020603050405020304" pitchFamily="18" charset="0"/>
                <a:cs typeface="Times New Roman" panose="02020603050405020304" pitchFamily="18" charset="0"/>
              </a:endParaRPr>
            </a:p>
          </p:txBody>
        </p:sp>
        <p:sp>
          <p:nvSpPr>
            <p:cNvPr id="6" name="Text 3"/>
            <p:cNvSpPr/>
            <p:nvPr/>
          </p:nvSpPr>
          <p:spPr>
            <a:xfrm>
              <a:off x="982504" y="3261003"/>
              <a:ext cx="3257074" cy="1386840"/>
            </a:xfrm>
            <a:prstGeom prst="rect">
              <a:avLst/>
            </a:prstGeom>
            <a:noFill/>
            <a:ln>
              <a:noFill/>
            </a:ln>
          </p:spPr>
          <p:txBody>
            <a:bodyPr wrap="square" lIns="0" tIns="0" rIns="0" bIns="0" rtlCol="0" anchor="t"/>
            <a:lstStyle/>
            <a:p>
              <a:pPr marL="0" indent="0" algn="l">
                <a:lnSpc>
                  <a:spcPts val="2700"/>
                </a:lnSpc>
                <a:buNone/>
              </a:pPr>
              <a:r>
                <a:rPr lang="en-US" sz="2400">
                  <a:latin typeface="Times New Roman" panose="02020603050405020304" pitchFamily="18" charset="0"/>
                  <a:ea typeface="Montserrat" pitchFamily="34" charset="-122"/>
                  <a:cs typeface="Times New Roman" panose="02020603050405020304" pitchFamily="18" charset="0"/>
                </a:rPr>
                <a:t>Accuracy, Precision, Recall, and F1-score were used to assess model performance comprehensively.</a:t>
              </a:r>
              <a:endParaRPr lang="en-US" sz="2400">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7863229C-F708-0773-ADB0-F35BC372FBCC}"/>
              </a:ext>
            </a:extLst>
          </p:cNvPr>
          <p:cNvGrpSpPr/>
          <p:nvPr/>
        </p:nvGrpSpPr>
        <p:grpSpPr>
          <a:xfrm>
            <a:off x="4696594" y="2154080"/>
            <a:ext cx="3705463" cy="3094076"/>
            <a:chOff x="4680347" y="2550676"/>
            <a:chExt cx="3705463" cy="2321362"/>
          </a:xfrm>
          <a:effectLst>
            <a:outerShdw blurRad="177800" dist="114300" dir="5400000" algn="t" rotWithShape="0">
              <a:srgbClr val="00B0F0">
                <a:alpha val="84000"/>
              </a:srgbClr>
            </a:outerShdw>
          </a:effectLst>
        </p:grpSpPr>
        <p:sp>
          <p:nvSpPr>
            <p:cNvPr id="7" name="Shape 4"/>
            <p:cNvSpPr/>
            <p:nvPr/>
          </p:nvSpPr>
          <p:spPr>
            <a:xfrm>
              <a:off x="4680347" y="2550676"/>
              <a:ext cx="3705463" cy="2321362"/>
            </a:xfrm>
            <a:prstGeom prst="roundRect">
              <a:avLst>
                <a:gd name="adj" fmla="val 14000"/>
              </a:avLst>
            </a:prstGeom>
            <a:gradFill>
              <a:gsLst>
                <a:gs pos="0">
                  <a:schemeClr val="bg1"/>
                </a:gs>
                <a:gs pos="72000">
                  <a:srgbClr val="00B0F0"/>
                </a:gs>
                <a:gs pos="83000">
                  <a:srgbClr val="00B0F0"/>
                </a:gs>
                <a:gs pos="100000">
                  <a:srgbClr val="00B0F0"/>
                </a:gs>
              </a:gsLst>
              <a:lin ang="5400000" scaled="1"/>
            </a:gradFill>
            <a:ln w="7620">
              <a:noFill/>
              <a:prstDash val="solid"/>
            </a:ln>
          </p:spPr>
        </p:sp>
        <p:sp>
          <p:nvSpPr>
            <p:cNvPr id="8" name="Text 5"/>
            <p:cNvSpPr/>
            <p:nvPr/>
          </p:nvSpPr>
          <p:spPr>
            <a:xfrm>
              <a:off x="4904542" y="2774871"/>
              <a:ext cx="2850713" cy="356235"/>
            </a:xfrm>
            <a:prstGeom prst="rect">
              <a:avLst/>
            </a:prstGeom>
            <a:noFill/>
            <a:ln>
              <a:noFill/>
            </a:ln>
          </p:spPr>
          <p:txBody>
            <a:bodyPr wrap="none" lIns="0" tIns="0" rIns="0" bIns="0" rtlCol="0" anchor="t"/>
            <a:lstStyle/>
            <a:p>
              <a:pPr marL="0" indent="0" algn="l">
                <a:lnSpc>
                  <a:spcPts val="2800"/>
                </a:lnSpc>
                <a:buNone/>
              </a:pPr>
              <a:r>
                <a:rPr lang="en-US" sz="2800" b="1">
                  <a:latin typeface="Times New Roman" panose="02020603050405020304" pitchFamily="18" charset="0"/>
                  <a:ea typeface="Barlow Bold" pitchFamily="34" charset="-122"/>
                  <a:cs typeface="Times New Roman" panose="02020603050405020304" pitchFamily="18" charset="0"/>
                </a:rPr>
                <a:t>Detailed Reports</a:t>
              </a:r>
              <a:endParaRPr lang="en-US" sz="2800">
                <a:latin typeface="Times New Roman" panose="02020603050405020304" pitchFamily="18" charset="0"/>
                <a:cs typeface="Times New Roman" panose="02020603050405020304" pitchFamily="18" charset="0"/>
              </a:endParaRPr>
            </a:p>
          </p:txBody>
        </p:sp>
        <p:sp>
          <p:nvSpPr>
            <p:cNvPr id="9" name="Text 6"/>
            <p:cNvSpPr/>
            <p:nvPr/>
          </p:nvSpPr>
          <p:spPr>
            <a:xfrm>
              <a:off x="4904542" y="3261003"/>
              <a:ext cx="3257074" cy="1386840"/>
            </a:xfrm>
            <a:prstGeom prst="rect">
              <a:avLst/>
            </a:prstGeom>
            <a:noFill/>
            <a:ln>
              <a:noFill/>
            </a:ln>
          </p:spPr>
          <p:txBody>
            <a:bodyPr wrap="square" lIns="0" tIns="0" rIns="0" bIns="0" rtlCol="0" anchor="t"/>
            <a:lstStyle/>
            <a:p>
              <a:pPr marL="0" indent="0" algn="l">
                <a:lnSpc>
                  <a:spcPts val="2700"/>
                </a:lnSpc>
                <a:buNone/>
              </a:pPr>
              <a:r>
                <a:rPr lang="en-US" sz="2400">
                  <a:latin typeface="Times New Roman" panose="02020603050405020304" pitchFamily="18" charset="0"/>
                  <a:ea typeface="Montserrat" pitchFamily="34" charset="-122"/>
                  <a:cs typeface="Times New Roman" panose="02020603050405020304" pitchFamily="18" charset="0"/>
                </a:rPr>
                <a:t>A confusion matrix and classification report provided deeper insights into model predictions.</a:t>
              </a:r>
              <a:endParaRPr lang="en-US" sz="240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8175A38A-BB54-2AA6-89FB-4EA9B28D490D}"/>
              </a:ext>
            </a:extLst>
          </p:cNvPr>
          <p:cNvGrpSpPr/>
          <p:nvPr/>
        </p:nvGrpSpPr>
        <p:grpSpPr>
          <a:xfrm>
            <a:off x="534115" y="5603319"/>
            <a:ext cx="7851576" cy="1627942"/>
            <a:chOff x="758309" y="5088612"/>
            <a:chExt cx="7627382" cy="1627942"/>
          </a:xfrm>
          <a:effectLst>
            <a:outerShdw blurRad="177800" dist="114300" dir="5400000" algn="t" rotWithShape="0">
              <a:srgbClr val="00B0F0">
                <a:alpha val="84000"/>
              </a:srgbClr>
            </a:outerShdw>
          </a:effectLst>
        </p:grpSpPr>
        <p:sp>
          <p:nvSpPr>
            <p:cNvPr id="10" name="Shape 7"/>
            <p:cNvSpPr/>
            <p:nvPr/>
          </p:nvSpPr>
          <p:spPr>
            <a:xfrm>
              <a:off x="758309" y="5088612"/>
              <a:ext cx="7627382" cy="1627942"/>
            </a:xfrm>
            <a:prstGeom prst="roundRect">
              <a:avLst>
                <a:gd name="adj" fmla="val 19963"/>
              </a:avLst>
            </a:prstGeom>
            <a:gradFill>
              <a:gsLst>
                <a:gs pos="0">
                  <a:schemeClr val="bg1"/>
                </a:gs>
                <a:gs pos="72000">
                  <a:srgbClr val="00B0F0"/>
                </a:gs>
                <a:gs pos="83000">
                  <a:srgbClr val="00B0F0"/>
                </a:gs>
                <a:gs pos="100000">
                  <a:srgbClr val="00B0F0"/>
                </a:gs>
              </a:gsLst>
              <a:lin ang="5400000" scaled="1"/>
            </a:gradFill>
            <a:ln w="7620">
              <a:noFill/>
              <a:prstDash val="solid"/>
            </a:ln>
          </p:spPr>
        </p:sp>
        <p:sp>
          <p:nvSpPr>
            <p:cNvPr id="11" name="Text 8"/>
            <p:cNvSpPr/>
            <p:nvPr/>
          </p:nvSpPr>
          <p:spPr>
            <a:xfrm>
              <a:off x="982504" y="5312807"/>
              <a:ext cx="2850713" cy="356235"/>
            </a:xfrm>
            <a:prstGeom prst="rect">
              <a:avLst/>
            </a:prstGeom>
            <a:noFill/>
            <a:ln>
              <a:noFill/>
            </a:ln>
          </p:spPr>
          <p:txBody>
            <a:bodyPr wrap="none" lIns="0" tIns="0" rIns="0" bIns="0" rtlCol="0" anchor="t"/>
            <a:lstStyle/>
            <a:p>
              <a:pPr marL="0" indent="0" algn="l">
                <a:lnSpc>
                  <a:spcPts val="2800"/>
                </a:lnSpc>
                <a:buNone/>
              </a:pPr>
              <a:r>
                <a:rPr lang="en-US" sz="2800" b="1">
                  <a:latin typeface="Times New Roman" panose="02020603050405020304" pitchFamily="18" charset="0"/>
                  <a:ea typeface="Barlow Bold" pitchFamily="34" charset="-122"/>
                  <a:cs typeface="Times New Roman" panose="02020603050405020304" pitchFamily="18" charset="0"/>
                </a:rPr>
                <a:t>Binary Classification</a:t>
              </a:r>
              <a:endParaRPr lang="en-US" sz="2800">
                <a:latin typeface="Times New Roman" panose="02020603050405020304" pitchFamily="18" charset="0"/>
                <a:cs typeface="Times New Roman" panose="02020603050405020304" pitchFamily="18" charset="0"/>
              </a:endParaRPr>
            </a:p>
          </p:txBody>
        </p:sp>
        <p:sp>
          <p:nvSpPr>
            <p:cNvPr id="12" name="Text 9"/>
            <p:cNvSpPr/>
            <p:nvPr/>
          </p:nvSpPr>
          <p:spPr>
            <a:xfrm>
              <a:off x="982504" y="5798939"/>
              <a:ext cx="7178993" cy="693420"/>
            </a:xfrm>
            <a:prstGeom prst="rect">
              <a:avLst/>
            </a:prstGeom>
            <a:noFill/>
            <a:ln>
              <a:noFill/>
            </a:ln>
          </p:spPr>
          <p:txBody>
            <a:bodyPr wrap="square" lIns="0" tIns="0" rIns="0" bIns="0" rtlCol="0" anchor="t"/>
            <a:lstStyle/>
            <a:p>
              <a:pPr marL="0" indent="0" algn="l">
                <a:lnSpc>
                  <a:spcPts val="2700"/>
                </a:lnSpc>
                <a:buNone/>
              </a:pPr>
              <a:r>
                <a:rPr lang="en-US" sz="2400">
                  <a:latin typeface="Times New Roman" panose="02020603050405020304" pitchFamily="18" charset="0"/>
                  <a:ea typeface="Montserrat" pitchFamily="34" charset="-122"/>
                  <a:cs typeface="Times New Roman" panose="02020603050405020304" pitchFamily="18" charset="0"/>
                </a:rPr>
                <a:t>ROC-AUC was specifically utilized for evaluating the performance of our binary classification model.</a:t>
              </a:r>
              <a:endParaRPr lang="en-US" sz="240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7C3C06-95BD-ABAE-F92C-5EC7B425B20F}"/>
              </a:ext>
            </a:extLst>
          </p:cNvPr>
          <p:cNvSpPr txBox="1"/>
          <p:nvPr/>
        </p:nvSpPr>
        <p:spPr>
          <a:xfrm>
            <a:off x="967008" y="489165"/>
            <a:ext cx="15285720" cy="834074"/>
          </a:xfrm>
          <a:prstGeom prst="rect">
            <a:avLst/>
          </a:prstGeom>
          <a:noFill/>
        </p:spPr>
        <p:txBody>
          <a:bodyPr wrap="square">
            <a:spAutoFit/>
          </a:bodyPr>
          <a:lstStyle/>
          <a:p>
            <a:pPr marL="0" indent="0" algn="l">
              <a:lnSpc>
                <a:spcPts val="5600"/>
              </a:lnSpc>
              <a:buNone/>
            </a:pPr>
            <a:r>
              <a:rPr lang="en-US" sz="6000" b="1">
                <a:gradFill>
                  <a:gsLst>
                    <a:gs pos="0">
                      <a:schemeClr val="tx1"/>
                    </a:gs>
                    <a:gs pos="100000">
                      <a:srgbClr val="00B0F0"/>
                    </a:gs>
                  </a:gsLst>
                  <a:lin ang="5400000" scaled="1"/>
                </a:gradFill>
                <a:latin typeface="Times New Roman" panose="02020603050405020304" pitchFamily="18" charset="0"/>
                <a:cs typeface="Times New Roman" panose="02020603050405020304" pitchFamily="18" charset="0"/>
              </a:rPr>
              <a:t>Models and their Accuracy Score</a:t>
            </a:r>
            <a:endParaRPr lang="en-US" sz="6000">
              <a:gradFill>
                <a:gsLst>
                  <a:gs pos="0">
                    <a:schemeClr val="tx1"/>
                  </a:gs>
                  <a:gs pos="100000">
                    <a:srgbClr val="00B0F0"/>
                  </a:gs>
                </a:gsLst>
                <a:lin ang="5400000" scaled="1"/>
              </a:gradFill>
              <a:latin typeface="Times New Roman" panose="02020603050405020304" pitchFamily="18" charset="0"/>
              <a:cs typeface="Times New Roman" panose="02020603050405020304" pitchFamily="18" charset="0"/>
            </a:endParaRPr>
          </a:p>
        </p:txBody>
      </p:sp>
      <p:sp>
        <p:nvSpPr>
          <p:cNvPr id="11" name="Freeform: Shape 10">
            <a:extLst>
              <a:ext uri="{FF2B5EF4-FFF2-40B4-BE49-F238E27FC236}">
                <a16:creationId xmlns:a16="http://schemas.microsoft.com/office/drawing/2014/main" id="{36191D6E-44F2-2AC1-DD69-3BE7E4EABDB9}"/>
              </a:ext>
            </a:extLst>
          </p:cNvPr>
          <p:cNvSpPr/>
          <p:nvPr/>
        </p:nvSpPr>
        <p:spPr>
          <a:xfrm>
            <a:off x="9886950" y="4926330"/>
            <a:ext cx="4743450" cy="3303270"/>
          </a:xfrm>
          <a:custGeom>
            <a:avLst/>
            <a:gdLst>
              <a:gd name="connsiteX0" fmla="*/ 0 w 4743450"/>
              <a:gd name="connsiteY0" fmla="*/ 0 h 3303270"/>
              <a:gd name="connsiteX1" fmla="*/ 4743450 w 4743450"/>
              <a:gd name="connsiteY1" fmla="*/ 0 h 3303270"/>
              <a:gd name="connsiteX2" fmla="*/ 4743450 w 4743450"/>
              <a:gd name="connsiteY2" fmla="*/ 1200150 h 3303270"/>
              <a:gd name="connsiteX3" fmla="*/ 4743450 w 4743450"/>
              <a:gd name="connsiteY3" fmla="*/ 3303270 h 3303270"/>
              <a:gd name="connsiteX4" fmla="*/ 1703070 w 4743450"/>
              <a:gd name="connsiteY4" fmla="*/ 3303270 h 3303270"/>
              <a:gd name="connsiteX5" fmla="*/ 0 w 4743450"/>
              <a:gd name="connsiteY5" fmla="*/ 3303270 h 33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3450" h="3303270">
                <a:moveTo>
                  <a:pt x="0" y="0"/>
                </a:moveTo>
                <a:lnTo>
                  <a:pt x="4743450" y="0"/>
                </a:lnTo>
                <a:lnTo>
                  <a:pt x="4743450" y="1200150"/>
                </a:lnTo>
                <a:lnTo>
                  <a:pt x="4743450" y="3303270"/>
                </a:lnTo>
                <a:lnTo>
                  <a:pt x="1703070" y="3303270"/>
                </a:lnTo>
                <a:lnTo>
                  <a:pt x="0" y="3303270"/>
                </a:lnTo>
                <a:close/>
              </a:path>
            </a:pathLst>
          </a:custGeom>
          <a:no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IN"/>
          </a:p>
        </p:txBody>
      </p:sp>
      <p:grpSp>
        <p:nvGrpSpPr>
          <p:cNvPr id="25" name="Group 24">
            <a:extLst>
              <a:ext uri="{FF2B5EF4-FFF2-40B4-BE49-F238E27FC236}">
                <a16:creationId xmlns:a16="http://schemas.microsoft.com/office/drawing/2014/main" id="{D372513B-C951-A101-F79B-CAA7F539C10F}"/>
              </a:ext>
            </a:extLst>
          </p:cNvPr>
          <p:cNvGrpSpPr/>
          <p:nvPr/>
        </p:nvGrpSpPr>
        <p:grpSpPr>
          <a:xfrm>
            <a:off x="847419" y="1908654"/>
            <a:ext cx="2000119" cy="2297430"/>
            <a:chOff x="827338" y="1962566"/>
            <a:chExt cx="2000119" cy="2297430"/>
          </a:xfrm>
          <a:gradFill>
            <a:gsLst>
              <a:gs pos="0">
                <a:schemeClr val="bg1"/>
              </a:gs>
              <a:gs pos="67000">
                <a:srgbClr val="C00000"/>
              </a:gs>
              <a:gs pos="100000">
                <a:srgbClr val="C00000"/>
              </a:gs>
            </a:gsLst>
            <a:lin ang="5400000" scaled="1"/>
          </a:gradFill>
          <a:effectLst>
            <a:outerShdw blurRad="673100" dist="266700" dir="9060000" sx="98000" sy="98000" algn="t" rotWithShape="0">
              <a:srgbClr val="00B0F0">
                <a:alpha val="73000"/>
              </a:srgbClr>
            </a:outerShdw>
          </a:effectLst>
        </p:grpSpPr>
        <p:sp>
          <p:nvSpPr>
            <p:cNvPr id="12" name="Rectangle: Rounded Corners 11">
              <a:extLst>
                <a:ext uri="{FF2B5EF4-FFF2-40B4-BE49-F238E27FC236}">
                  <a16:creationId xmlns:a16="http://schemas.microsoft.com/office/drawing/2014/main" id="{2619D8E8-93E3-94F8-67F8-B36B063BB25C}"/>
                </a:ext>
              </a:extLst>
            </p:cNvPr>
            <p:cNvSpPr/>
            <p:nvPr/>
          </p:nvSpPr>
          <p:spPr>
            <a:xfrm>
              <a:off x="827338" y="1962566"/>
              <a:ext cx="2000119" cy="2297430"/>
            </a:xfrm>
            <a:prstGeom prst="roundRect">
              <a:avLst/>
            </a:prstGeom>
            <a:grpFill/>
            <a:ln>
              <a:noFill/>
            </a:ln>
            <a:effectLst>
              <a:outerShdw blurRad="241300" dist="190500" dir="8100000" algn="tr" rotWithShape="0">
                <a:prstClr val="black">
                  <a:alpha val="87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a:effectLst>
                  <a:outerShdw blurRad="50800" dist="38100" dir="18900000" algn="bl" rotWithShape="0">
                    <a:prstClr val="black">
                      <a:alpha val="68000"/>
                    </a:prstClr>
                  </a:outerShdw>
                </a:effectLst>
              </a:endParaRPr>
            </a:p>
          </p:txBody>
        </p:sp>
        <p:sp>
          <p:nvSpPr>
            <p:cNvPr id="23" name="TextBox 22">
              <a:extLst>
                <a:ext uri="{FF2B5EF4-FFF2-40B4-BE49-F238E27FC236}">
                  <a16:creationId xmlns:a16="http://schemas.microsoft.com/office/drawing/2014/main" id="{0E8691CB-80DA-5FED-0457-3EF5A247AE14}"/>
                </a:ext>
              </a:extLst>
            </p:cNvPr>
            <p:cNvSpPr txBox="1"/>
            <p:nvPr/>
          </p:nvSpPr>
          <p:spPr>
            <a:xfrm>
              <a:off x="1187001" y="2276252"/>
              <a:ext cx="1280791" cy="830997"/>
            </a:xfrm>
            <a:prstGeom prst="rect">
              <a:avLst/>
            </a:prstGeom>
            <a:grpFill/>
            <a:ln>
              <a:noFill/>
            </a:ln>
          </p:spPr>
          <p:txBody>
            <a:bodyPr wrap="square" rtlCol="0">
              <a:spAutoFit/>
            </a:bodyPr>
            <a:lstStyle/>
            <a:p>
              <a:pPr algn="ctr"/>
              <a:r>
                <a:rPr lang="en-US" sz="2400">
                  <a:latin typeface="Times New Roman" panose="02020603050405020304" pitchFamily="18" charset="0"/>
                  <a:cs typeface="Times New Roman" panose="02020603050405020304" pitchFamily="18" charset="0"/>
                </a:rPr>
                <a:t>Random Forest</a:t>
              </a:r>
              <a:endParaRPr lang="en-IN" sz="240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E1E8272-96F7-8CA7-16B3-614568CD88F9}"/>
                </a:ext>
              </a:extLst>
            </p:cNvPr>
            <p:cNvSpPr txBox="1"/>
            <p:nvPr/>
          </p:nvSpPr>
          <p:spPr>
            <a:xfrm>
              <a:off x="1296365" y="3159405"/>
              <a:ext cx="1159551" cy="461665"/>
            </a:xfrm>
            <a:prstGeom prst="rect">
              <a:avLst/>
            </a:prstGeom>
            <a:grpFill/>
            <a:ln>
              <a:noFill/>
            </a:ln>
          </p:spPr>
          <p:txBody>
            <a:bodyPr wrap="square" rtlCol="0">
              <a:spAutoFit/>
            </a:bodyPr>
            <a:lstStyle/>
            <a:p>
              <a:r>
                <a:rPr lang="en-US" sz="2400">
                  <a:latin typeface="Times New Roman" panose="02020603050405020304" pitchFamily="18" charset="0"/>
                  <a:cs typeface="Times New Roman" panose="02020603050405020304" pitchFamily="18" charset="0"/>
                </a:rPr>
                <a:t>96.30%</a:t>
              </a:r>
              <a:endParaRPr lang="en-IN" sz="2400">
                <a:latin typeface="Times New Roman" panose="02020603050405020304" pitchFamily="18" charset="0"/>
                <a:cs typeface="Times New Roman" panose="02020603050405020304" pitchFamily="18" charset="0"/>
              </a:endParaRPr>
            </a:p>
          </p:txBody>
        </p:sp>
      </p:grpSp>
      <p:grpSp>
        <p:nvGrpSpPr>
          <p:cNvPr id="40" name="Group 39">
            <a:extLst>
              <a:ext uri="{FF2B5EF4-FFF2-40B4-BE49-F238E27FC236}">
                <a16:creationId xmlns:a16="http://schemas.microsoft.com/office/drawing/2014/main" id="{F6234CB1-D83B-9ECA-9CC6-5A7E7D2F9FBE}"/>
              </a:ext>
            </a:extLst>
          </p:cNvPr>
          <p:cNvGrpSpPr/>
          <p:nvPr/>
        </p:nvGrpSpPr>
        <p:grpSpPr>
          <a:xfrm>
            <a:off x="847417" y="5118319"/>
            <a:ext cx="2000119" cy="2297430"/>
            <a:chOff x="827338" y="1962566"/>
            <a:chExt cx="2000119" cy="2297430"/>
          </a:xfrm>
          <a:effectLst>
            <a:outerShdw blurRad="673100" dist="266700" dir="9060000" sx="98000" sy="98000" algn="t" rotWithShape="0">
              <a:srgbClr val="00B0F0">
                <a:alpha val="73000"/>
              </a:srgbClr>
            </a:outerShdw>
          </a:effectLst>
        </p:grpSpPr>
        <p:sp>
          <p:nvSpPr>
            <p:cNvPr id="43" name="Rectangle: Rounded Corners 42">
              <a:extLst>
                <a:ext uri="{FF2B5EF4-FFF2-40B4-BE49-F238E27FC236}">
                  <a16:creationId xmlns:a16="http://schemas.microsoft.com/office/drawing/2014/main" id="{D0B33181-611E-F72C-1797-9DE74EB3E365}"/>
                </a:ext>
              </a:extLst>
            </p:cNvPr>
            <p:cNvSpPr/>
            <p:nvPr/>
          </p:nvSpPr>
          <p:spPr>
            <a:xfrm>
              <a:off x="827338" y="1962566"/>
              <a:ext cx="2000119" cy="2297430"/>
            </a:xfrm>
            <a:prstGeom prst="roundRect">
              <a:avLst/>
            </a:prstGeom>
            <a:gradFill flip="none" rotWithShape="1">
              <a:gsLst>
                <a:gs pos="0">
                  <a:schemeClr val="bg1"/>
                </a:gs>
                <a:gs pos="46000">
                  <a:schemeClr val="bg1"/>
                </a:gs>
                <a:gs pos="100000">
                  <a:srgbClr val="FFFF00"/>
                </a:gs>
              </a:gsLst>
              <a:path path="circle">
                <a:fillToRect l="50000" t="-80000" r="50000" b="180000"/>
              </a:path>
              <a:tileRect/>
            </a:gradFill>
            <a:ln>
              <a:noFill/>
            </a:ln>
            <a:effectLst>
              <a:outerShdw blurRad="241300" dist="190500" dir="8100000" algn="tr" rotWithShape="0">
                <a:prstClr val="black">
                  <a:alpha val="87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a:effectLst>
                  <a:outerShdw blurRad="50800" dist="38100" dir="18900000" algn="bl" rotWithShape="0">
                    <a:prstClr val="black">
                      <a:alpha val="68000"/>
                    </a:prstClr>
                  </a:outerShdw>
                </a:effectLst>
              </a:endParaRPr>
            </a:p>
          </p:txBody>
        </p:sp>
        <p:sp>
          <p:nvSpPr>
            <p:cNvPr id="44" name="TextBox 43">
              <a:extLst>
                <a:ext uri="{FF2B5EF4-FFF2-40B4-BE49-F238E27FC236}">
                  <a16:creationId xmlns:a16="http://schemas.microsoft.com/office/drawing/2014/main" id="{B0FC2AFB-AD54-BCE6-57C6-BB5AAD8A3725}"/>
                </a:ext>
              </a:extLst>
            </p:cNvPr>
            <p:cNvSpPr txBox="1"/>
            <p:nvPr/>
          </p:nvSpPr>
          <p:spPr>
            <a:xfrm>
              <a:off x="1187001" y="2276252"/>
              <a:ext cx="1410803" cy="830997"/>
            </a:xfrm>
            <a:prstGeom prst="rect">
              <a:avLst/>
            </a:prstGeom>
            <a:noFill/>
            <a:ln>
              <a:noFill/>
            </a:ln>
          </p:spPr>
          <p:txBody>
            <a:bodyPr wrap="square" rtlCol="0">
              <a:spAutoFit/>
            </a:bodyPr>
            <a:lstStyle/>
            <a:p>
              <a:pPr algn="ctr"/>
              <a:r>
                <a:rPr lang="en-US" sz="2400">
                  <a:latin typeface="Times New Roman" panose="02020603050405020304" pitchFamily="18" charset="0"/>
                  <a:cs typeface="Times New Roman" panose="02020603050405020304" pitchFamily="18" charset="0"/>
                </a:rPr>
                <a:t>Gradient</a:t>
              </a:r>
            </a:p>
            <a:p>
              <a:pPr algn="ctr"/>
              <a:r>
                <a:rPr lang="en-US" sz="2400">
                  <a:latin typeface="Times New Roman" panose="02020603050405020304" pitchFamily="18" charset="0"/>
                  <a:cs typeface="Times New Roman" panose="02020603050405020304" pitchFamily="18" charset="0"/>
                </a:rPr>
                <a:t>Boosting</a:t>
              </a:r>
              <a:endParaRPr lang="en-IN" sz="240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8A3AB736-D970-6AD7-0F82-A76E6DEB8578}"/>
                </a:ext>
              </a:extLst>
            </p:cNvPr>
            <p:cNvSpPr txBox="1"/>
            <p:nvPr/>
          </p:nvSpPr>
          <p:spPr>
            <a:xfrm>
              <a:off x="1296365" y="3159405"/>
              <a:ext cx="1159551" cy="461665"/>
            </a:xfrm>
            <a:prstGeom prst="rect">
              <a:avLst/>
            </a:prstGeom>
            <a:noFill/>
            <a:ln>
              <a:noFill/>
            </a:ln>
          </p:spPr>
          <p:txBody>
            <a:bodyPr wrap="square" rtlCol="0">
              <a:spAutoFit/>
            </a:bodyPr>
            <a:lstStyle/>
            <a:p>
              <a:r>
                <a:rPr lang="en-US" sz="2400">
                  <a:latin typeface="Times New Roman" panose="02020603050405020304" pitchFamily="18" charset="0"/>
                  <a:cs typeface="Times New Roman" panose="02020603050405020304" pitchFamily="18" charset="0"/>
                </a:rPr>
                <a:t>94.24%</a:t>
              </a:r>
              <a:endParaRPr lang="en-IN" sz="2400">
                <a:latin typeface="Times New Roman" panose="02020603050405020304" pitchFamily="18"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9E57CC85-2FB5-E445-6A0E-9056E23AB0BA}"/>
              </a:ext>
            </a:extLst>
          </p:cNvPr>
          <p:cNvGrpSpPr/>
          <p:nvPr/>
        </p:nvGrpSpPr>
        <p:grpSpPr>
          <a:xfrm>
            <a:off x="3350908" y="5071801"/>
            <a:ext cx="2000119" cy="2297430"/>
            <a:chOff x="827338" y="1962566"/>
            <a:chExt cx="2000119" cy="2297430"/>
          </a:xfrm>
          <a:gradFill>
            <a:gsLst>
              <a:gs pos="0">
                <a:schemeClr val="bg1"/>
              </a:gs>
              <a:gs pos="59000">
                <a:schemeClr val="accent4">
                  <a:lumMod val="75000"/>
                </a:schemeClr>
              </a:gs>
              <a:gs pos="100000">
                <a:schemeClr val="accent4">
                  <a:lumMod val="75000"/>
                </a:schemeClr>
              </a:gs>
            </a:gsLst>
            <a:lin ang="5400000" scaled="1"/>
          </a:gradFill>
          <a:effectLst>
            <a:outerShdw blurRad="673100" dist="266700" dir="9060000" sx="98000" sy="98000" algn="t" rotWithShape="0">
              <a:srgbClr val="00B0F0">
                <a:alpha val="73000"/>
              </a:srgbClr>
            </a:outerShdw>
          </a:effectLst>
        </p:grpSpPr>
        <p:sp>
          <p:nvSpPr>
            <p:cNvPr id="47" name="Rectangle: Rounded Corners 46">
              <a:extLst>
                <a:ext uri="{FF2B5EF4-FFF2-40B4-BE49-F238E27FC236}">
                  <a16:creationId xmlns:a16="http://schemas.microsoft.com/office/drawing/2014/main" id="{7AE60DCE-6CE8-B74D-9DA6-F77CAF56D3E0}"/>
                </a:ext>
              </a:extLst>
            </p:cNvPr>
            <p:cNvSpPr/>
            <p:nvPr/>
          </p:nvSpPr>
          <p:spPr>
            <a:xfrm>
              <a:off x="827338" y="1962566"/>
              <a:ext cx="2000119" cy="2297430"/>
            </a:xfrm>
            <a:prstGeom prst="roundRect">
              <a:avLst/>
            </a:prstGeom>
            <a:grpFill/>
            <a:ln>
              <a:noFill/>
            </a:ln>
            <a:effectLst>
              <a:outerShdw blurRad="241300" dist="190500" dir="8100000" algn="tr" rotWithShape="0">
                <a:prstClr val="black">
                  <a:alpha val="87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a:effectLst>
                  <a:outerShdw blurRad="50800" dist="38100" dir="18900000" algn="bl" rotWithShape="0">
                    <a:prstClr val="black">
                      <a:alpha val="68000"/>
                    </a:prstClr>
                  </a:outerShdw>
                </a:effectLst>
              </a:endParaRPr>
            </a:p>
          </p:txBody>
        </p:sp>
        <p:sp>
          <p:nvSpPr>
            <p:cNvPr id="48" name="TextBox 47">
              <a:extLst>
                <a:ext uri="{FF2B5EF4-FFF2-40B4-BE49-F238E27FC236}">
                  <a16:creationId xmlns:a16="http://schemas.microsoft.com/office/drawing/2014/main" id="{7C86E7BE-5042-B311-531F-856E8CDEB8AF}"/>
                </a:ext>
              </a:extLst>
            </p:cNvPr>
            <p:cNvSpPr txBox="1"/>
            <p:nvPr/>
          </p:nvSpPr>
          <p:spPr>
            <a:xfrm>
              <a:off x="945496" y="2341560"/>
              <a:ext cx="1825290" cy="830997"/>
            </a:xfrm>
            <a:prstGeom prst="rect">
              <a:avLst/>
            </a:prstGeom>
            <a:grpFill/>
            <a:ln>
              <a:noFill/>
            </a:ln>
          </p:spPr>
          <p:txBody>
            <a:bodyPr wrap="square" rtlCol="0">
              <a:spAutoFit/>
            </a:bodyPr>
            <a:lstStyle/>
            <a:p>
              <a:pPr algn="ctr"/>
              <a:r>
                <a:rPr lang="en-US" sz="2400">
                  <a:latin typeface="Times New Roman" panose="02020603050405020304" pitchFamily="18" charset="0"/>
                  <a:cs typeface="Times New Roman" panose="02020603050405020304" pitchFamily="18" charset="0"/>
                </a:rPr>
                <a:t>K-Nearest</a:t>
              </a:r>
            </a:p>
            <a:p>
              <a:pPr algn="ctr"/>
              <a:r>
                <a:rPr lang="en-US" sz="2400">
                  <a:latin typeface="Times New Roman" panose="02020603050405020304" pitchFamily="18" charset="0"/>
                  <a:cs typeface="Times New Roman" panose="02020603050405020304" pitchFamily="18" charset="0"/>
                </a:rPr>
                <a:t>Neighbors</a:t>
              </a:r>
              <a:endParaRPr lang="en-IN" sz="240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61DF72D4-D687-DFB1-DCF9-F31BA6ED8F7A}"/>
                </a:ext>
              </a:extLst>
            </p:cNvPr>
            <p:cNvSpPr txBox="1"/>
            <p:nvPr/>
          </p:nvSpPr>
          <p:spPr>
            <a:xfrm>
              <a:off x="1247621" y="3237897"/>
              <a:ext cx="1159551" cy="461665"/>
            </a:xfrm>
            <a:prstGeom prst="rect">
              <a:avLst/>
            </a:prstGeom>
            <a:grpFill/>
            <a:ln>
              <a:noFill/>
            </a:ln>
          </p:spPr>
          <p:txBody>
            <a:bodyPr wrap="square" rtlCol="0">
              <a:spAutoFit/>
            </a:bodyPr>
            <a:lstStyle/>
            <a:p>
              <a:r>
                <a:rPr lang="en-US" sz="2400">
                  <a:latin typeface="Times New Roman" panose="02020603050405020304" pitchFamily="18" charset="0"/>
                  <a:cs typeface="Times New Roman" panose="02020603050405020304" pitchFamily="18" charset="0"/>
                </a:rPr>
                <a:t>92.82%</a:t>
              </a:r>
              <a:endParaRPr lang="en-IN" sz="240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9D797C84-72AB-A0A8-3463-677B24533989}"/>
              </a:ext>
            </a:extLst>
          </p:cNvPr>
          <p:cNvGrpSpPr/>
          <p:nvPr/>
        </p:nvGrpSpPr>
        <p:grpSpPr>
          <a:xfrm>
            <a:off x="6055181" y="5061725"/>
            <a:ext cx="2000119" cy="2297430"/>
            <a:chOff x="827338" y="1962566"/>
            <a:chExt cx="2000119" cy="2297430"/>
          </a:xfrm>
          <a:effectLst>
            <a:outerShdw blurRad="673100" dist="266700" dir="9060000" sx="98000" sy="98000" algn="t" rotWithShape="0">
              <a:srgbClr val="00B0F0">
                <a:alpha val="73000"/>
              </a:srgbClr>
            </a:outerShdw>
          </a:effectLst>
        </p:grpSpPr>
        <p:sp>
          <p:nvSpPr>
            <p:cNvPr id="51" name="Rectangle: Rounded Corners 50">
              <a:extLst>
                <a:ext uri="{FF2B5EF4-FFF2-40B4-BE49-F238E27FC236}">
                  <a16:creationId xmlns:a16="http://schemas.microsoft.com/office/drawing/2014/main" id="{AD47E5EE-CD30-3980-6E5A-13CE3E306E4D}"/>
                </a:ext>
              </a:extLst>
            </p:cNvPr>
            <p:cNvSpPr/>
            <p:nvPr/>
          </p:nvSpPr>
          <p:spPr>
            <a:xfrm>
              <a:off x="827338" y="1962566"/>
              <a:ext cx="2000119" cy="2297430"/>
            </a:xfrm>
            <a:prstGeom prst="roundRect">
              <a:avLst/>
            </a:prstGeom>
            <a:gradFill flip="none" rotWithShape="1">
              <a:gsLst>
                <a:gs pos="0">
                  <a:schemeClr val="bg1"/>
                </a:gs>
                <a:gs pos="44000">
                  <a:schemeClr val="bg1"/>
                </a:gs>
                <a:gs pos="100000">
                  <a:srgbClr val="00B050"/>
                </a:gs>
              </a:gsLst>
              <a:path path="circle">
                <a:fillToRect l="50000" t="-80000" r="50000" b="180000"/>
              </a:path>
              <a:tileRect/>
            </a:gradFill>
            <a:ln>
              <a:noFill/>
            </a:ln>
            <a:effectLst>
              <a:outerShdw blurRad="241300" dist="190500" dir="8100000" algn="tr" rotWithShape="0">
                <a:prstClr val="black">
                  <a:alpha val="87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a:effectLst>
                  <a:outerShdw blurRad="50800" dist="38100" dir="18900000" algn="bl" rotWithShape="0">
                    <a:prstClr val="black">
                      <a:alpha val="68000"/>
                    </a:prstClr>
                  </a:outerShdw>
                </a:effectLst>
              </a:endParaRPr>
            </a:p>
          </p:txBody>
        </p:sp>
        <p:sp>
          <p:nvSpPr>
            <p:cNvPr id="52" name="TextBox 51">
              <a:extLst>
                <a:ext uri="{FF2B5EF4-FFF2-40B4-BE49-F238E27FC236}">
                  <a16:creationId xmlns:a16="http://schemas.microsoft.com/office/drawing/2014/main" id="{80141E20-0016-0618-FC23-B88E03C349D0}"/>
                </a:ext>
              </a:extLst>
            </p:cNvPr>
            <p:cNvSpPr txBox="1"/>
            <p:nvPr/>
          </p:nvSpPr>
          <p:spPr>
            <a:xfrm>
              <a:off x="1121995" y="2412793"/>
              <a:ext cx="1439749" cy="461665"/>
            </a:xfrm>
            <a:prstGeom prst="rect">
              <a:avLst/>
            </a:prstGeom>
            <a:noFill/>
          </p:spPr>
          <p:txBody>
            <a:bodyPr wrap="square" rtlCol="0">
              <a:spAutoFit/>
            </a:bodyPr>
            <a:lstStyle/>
            <a:p>
              <a:pPr algn="ctr"/>
              <a:r>
                <a:rPr lang="en-US" sz="2400" err="1">
                  <a:latin typeface="Times New Roman" panose="02020603050405020304" pitchFamily="18" charset="0"/>
                  <a:cs typeface="Times New Roman" panose="02020603050405020304" pitchFamily="18" charset="0"/>
                </a:rPr>
                <a:t>Adaboost</a:t>
              </a:r>
              <a:endParaRPr lang="en-IN" sz="240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F3F0AC95-DFCE-4A46-55B2-55AA6513EE4D}"/>
                </a:ext>
              </a:extLst>
            </p:cNvPr>
            <p:cNvSpPr txBox="1"/>
            <p:nvPr/>
          </p:nvSpPr>
          <p:spPr>
            <a:xfrm>
              <a:off x="1247621" y="3147748"/>
              <a:ext cx="1159551"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91.01%</a:t>
              </a:r>
              <a:endParaRPr lang="en-IN" sz="240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56B42E30-BE9D-9593-0E2A-57B6FF566E4C}"/>
              </a:ext>
            </a:extLst>
          </p:cNvPr>
          <p:cNvGrpSpPr/>
          <p:nvPr/>
        </p:nvGrpSpPr>
        <p:grpSpPr>
          <a:xfrm>
            <a:off x="8827560" y="4992745"/>
            <a:ext cx="2000119" cy="2297430"/>
            <a:chOff x="827338" y="1962566"/>
            <a:chExt cx="2000119" cy="2297430"/>
          </a:xfrm>
          <a:effectLst>
            <a:outerShdw blurRad="673100" dist="266700" dir="9060000" sx="98000" sy="98000" algn="t" rotWithShape="0">
              <a:srgbClr val="00B0F0">
                <a:alpha val="73000"/>
              </a:srgbClr>
            </a:outerShdw>
          </a:effectLst>
        </p:grpSpPr>
        <p:sp>
          <p:nvSpPr>
            <p:cNvPr id="55" name="Rectangle: Rounded Corners 54">
              <a:extLst>
                <a:ext uri="{FF2B5EF4-FFF2-40B4-BE49-F238E27FC236}">
                  <a16:creationId xmlns:a16="http://schemas.microsoft.com/office/drawing/2014/main" id="{8B7AB244-6951-B87B-5CF2-90505AB4921F}"/>
                </a:ext>
              </a:extLst>
            </p:cNvPr>
            <p:cNvSpPr/>
            <p:nvPr/>
          </p:nvSpPr>
          <p:spPr>
            <a:xfrm>
              <a:off x="827338" y="1962566"/>
              <a:ext cx="2000119" cy="2297430"/>
            </a:xfrm>
            <a:prstGeom prst="roundRect">
              <a:avLst/>
            </a:prstGeom>
            <a:gradFill flip="none" rotWithShape="1">
              <a:gsLst>
                <a:gs pos="43000">
                  <a:schemeClr val="bg1"/>
                </a:gs>
                <a:gs pos="97000">
                  <a:srgbClr val="0070C0"/>
                </a:gs>
              </a:gsLst>
              <a:path path="circle">
                <a:fillToRect l="50000" t="-80000" r="50000" b="180000"/>
              </a:path>
              <a:tileRect/>
            </a:gradFill>
            <a:ln>
              <a:noFill/>
            </a:ln>
            <a:effectLst>
              <a:outerShdw blurRad="241300" dist="190500" dir="8100000" algn="tr" rotWithShape="0">
                <a:prstClr val="black">
                  <a:alpha val="87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a:effectLst>
                  <a:outerShdw blurRad="50800" dist="38100" dir="18900000" algn="bl" rotWithShape="0">
                    <a:prstClr val="black">
                      <a:alpha val="68000"/>
                    </a:prstClr>
                  </a:outerShdw>
                </a:effectLst>
              </a:endParaRPr>
            </a:p>
          </p:txBody>
        </p:sp>
        <p:sp>
          <p:nvSpPr>
            <p:cNvPr id="56" name="TextBox 55">
              <a:extLst>
                <a:ext uri="{FF2B5EF4-FFF2-40B4-BE49-F238E27FC236}">
                  <a16:creationId xmlns:a16="http://schemas.microsoft.com/office/drawing/2014/main" id="{5DF8F6D3-E486-53CC-7B02-F1CA7D037ADD}"/>
                </a:ext>
              </a:extLst>
            </p:cNvPr>
            <p:cNvSpPr txBox="1"/>
            <p:nvPr/>
          </p:nvSpPr>
          <p:spPr>
            <a:xfrm>
              <a:off x="1078376" y="2276252"/>
              <a:ext cx="1543314" cy="830997"/>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Logistic</a:t>
              </a:r>
            </a:p>
            <a:p>
              <a:pPr algn="ctr"/>
              <a:r>
                <a:rPr lang="en-US" sz="2400">
                  <a:latin typeface="Times New Roman" panose="02020603050405020304" pitchFamily="18" charset="0"/>
                  <a:cs typeface="Times New Roman" panose="02020603050405020304" pitchFamily="18" charset="0"/>
                </a:rPr>
                <a:t>Regression</a:t>
              </a:r>
              <a:endParaRPr lang="en-IN" sz="240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A69894F7-9EBF-C288-F910-0A7B3769DCE1}"/>
                </a:ext>
              </a:extLst>
            </p:cNvPr>
            <p:cNvSpPr txBox="1"/>
            <p:nvPr/>
          </p:nvSpPr>
          <p:spPr>
            <a:xfrm>
              <a:off x="1296365" y="3159405"/>
              <a:ext cx="1159551"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87.39%</a:t>
              </a:r>
              <a:endParaRPr lang="en-IN" sz="2400">
                <a:latin typeface="Times New Roman" panose="02020603050405020304" pitchFamily="18"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A4A5191F-63AB-FC8D-C5A5-4AC5996ED56B}"/>
              </a:ext>
            </a:extLst>
          </p:cNvPr>
          <p:cNvGrpSpPr/>
          <p:nvPr/>
        </p:nvGrpSpPr>
        <p:grpSpPr>
          <a:xfrm>
            <a:off x="11476973" y="4980210"/>
            <a:ext cx="2000119" cy="2297430"/>
            <a:chOff x="827338" y="1962566"/>
            <a:chExt cx="2000119" cy="2297430"/>
          </a:xfrm>
          <a:effectLst>
            <a:outerShdw blurRad="673100" dist="266700" dir="9060000" sx="98000" sy="98000" algn="t" rotWithShape="0">
              <a:srgbClr val="00B0F0">
                <a:alpha val="73000"/>
              </a:srgbClr>
            </a:outerShdw>
          </a:effectLst>
        </p:grpSpPr>
        <p:sp>
          <p:nvSpPr>
            <p:cNvPr id="59" name="Rectangle: Rounded Corners 58">
              <a:extLst>
                <a:ext uri="{FF2B5EF4-FFF2-40B4-BE49-F238E27FC236}">
                  <a16:creationId xmlns:a16="http://schemas.microsoft.com/office/drawing/2014/main" id="{ECFC8372-EF88-BFF9-6BC2-8F97BC11F4E6}"/>
                </a:ext>
              </a:extLst>
            </p:cNvPr>
            <p:cNvSpPr/>
            <p:nvPr/>
          </p:nvSpPr>
          <p:spPr>
            <a:xfrm>
              <a:off x="827338" y="1962566"/>
              <a:ext cx="2000119" cy="2297430"/>
            </a:xfrm>
            <a:prstGeom prst="roundRect">
              <a:avLst/>
            </a:prstGeom>
            <a:gradFill flip="none" rotWithShape="1">
              <a:gsLst>
                <a:gs pos="0">
                  <a:schemeClr val="bg1"/>
                </a:gs>
                <a:gs pos="49000">
                  <a:schemeClr val="bg1"/>
                </a:gs>
                <a:gs pos="100000">
                  <a:srgbClr val="7030A0"/>
                </a:gs>
              </a:gsLst>
              <a:path path="circle">
                <a:fillToRect l="50000" t="-80000" r="50000" b="180000"/>
              </a:path>
              <a:tileRect/>
            </a:gradFill>
            <a:ln>
              <a:noFill/>
            </a:ln>
            <a:effectLst>
              <a:outerShdw blurRad="241300" dist="190500" dir="8100000" algn="tr" rotWithShape="0">
                <a:prstClr val="black">
                  <a:alpha val="87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a:effectLst>
                  <a:outerShdw blurRad="50800" dist="38100" dir="18900000" algn="bl" rotWithShape="0">
                    <a:prstClr val="black">
                      <a:alpha val="68000"/>
                    </a:prstClr>
                  </a:outerShdw>
                </a:effectLst>
              </a:endParaRPr>
            </a:p>
          </p:txBody>
        </p:sp>
        <p:sp>
          <p:nvSpPr>
            <p:cNvPr id="60" name="TextBox 59">
              <a:extLst>
                <a:ext uri="{FF2B5EF4-FFF2-40B4-BE49-F238E27FC236}">
                  <a16:creationId xmlns:a16="http://schemas.microsoft.com/office/drawing/2014/main" id="{274F64EF-59B8-029E-096A-8C5C4A7EDCED}"/>
                </a:ext>
              </a:extLst>
            </p:cNvPr>
            <p:cNvSpPr txBox="1"/>
            <p:nvPr/>
          </p:nvSpPr>
          <p:spPr>
            <a:xfrm>
              <a:off x="1187001" y="2276252"/>
              <a:ext cx="1280791" cy="830997"/>
            </a:xfrm>
            <a:prstGeom prst="rect">
              <a:avLst/>
            </a:prstGeom>
            <a:noFill/>
            <a:ln>
              <a:noFill/>
            </a:ln>
          </p:spPr>
          <p:txBody>
            <a:bodyPr wrap="square" rtlCol="0">
              <a:spAutoFit/>
            </a:bodyPr>
            <a:lstStyle/>
            <a:p>
              <a:pPr algn="ctr"/>
              <a:r>
                <a:rPr lang="en-US" sz="2400">
                  <a:latin typeface="Times New Roman" panose="02020603050405020304" pitchFamily="18" charset="0"/>
                  <a:cs typeface="Times New Roman" panose="02020603050405020304" pitchFamily="18" charset="0"/>
                </a:rPr>
                <a:t>Naive</a:t>
              </a:r>
            </a:p>
            <a:p>
              <a:pPr algn="ctr"/>
              <a:r>
                <a:rPr lang="en-US" sz="2400">
                  <a:latin typeface="Times New Roman" panose="02020603050405020304" pitchFamily="18" charset="0"/>
                  <a:cs typeface="Times New Roman" panose="02020603050405020304" pitchFamily="18" charset="0"/>
                </a:rPr>
                <a:t>Bayes</a:t>
              </a:r>
              <a:endParaRPr lang="en-IN" sz="24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591ACEF9-4C40-6C49-D10C-4A63E981A172}"/>
                </a:ext>
              </a:extLst>
            </p:cNvPr>
            <p:cNvSpPr txBox="1"/>
            <p:nvPr/>
          </p:nvSpPr>
          <p:spPr>
            <a:xfrm>
              <a:off x="1296365" y="3159405"/>
              <a:ext cx="1159551" cy="461665"/>
            </a:xfrm>
            <a:prstGeom prst="rect">
              <a:avLst/>
            </a:prstGeom>
            <a:noFill/>
            <a:ln>
              <a:noFill/>
            </a:ln>
          </p:spPr>
          <p:txBody>
            <a:bodyPr wrap="square" rtlCol="0">
              <a:spAutoFit/>
            </a:bodyPr>
            <a:lstStyle/>
            <a:p>
              <a:r>
                <a:rPr lang="en-US" sz="2400">
                  <a:latin typeface="Times New Roman" panose="02020603050405020304" pitchFamily="18" charset="0"/>
                  <a:cs typeface="Times New Roman" panose="02020603050405020304" pitchFamily="18" charset="0"/>
                </a:rPr>
                <a:t>86.15%</a:t>
              </a:r>
              <a:endParaRPr lang="en-IN" sz="2400">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409044C3-7DA7-79A1-5F4F-4808D47FC93F}"/>
              </a:ext>
            </a:extLst>
          </p:cNvPr>
          <p:cNvGrpSpPr/>
          <p:nvPr/>
        </p:nvGrpSpPr>
        <p:grpSpPr>
          <a:xfrm>
            <a:off x="3359497" y="1912686"/>
            <a:ext cx="2000119" cy="2297430"/>
            <a:chOff x="827338" y="1962566"/>
            <a:chExt cx="2000119" cy="2297430"/>
          </a:xfrm>
          <a:gradFill>
            <a:gsLst>
              <a:gs pos="0">
                <a:schemeClr val="bg1"/>
              </a:gs>
              <a:gs pos="0">
                <a:schemeClr val="bg1"/>
              </a:gs>
              <a:gs pos="100000">
                <a:schemeClr val="accent2">
                  <a:lumMod val="60000"/>
                  <a:lumOff val="40000"/>
                </a:schemeClr>
              </a:gs>
            </a:gsLst>
            <a:lin ang="5400000" scaled="1"/>
          </a:gradFill>
          <a:effectLst>
            <a:outerShdw blurRad="673100" dist="266700" dir="9060000" sx="98000" sy="98000" algn="t" rotWithShape="0">
              <a:srgbClr val="00B0F0">
                <a:alpha val="73000"/>
              </a:srgbClr>
            </a:outerShdw>
          </a:effectLst>
        </p:grpSpPr>
        <p:sp>
          <p:nvSpPr>
            <p:cNvPr id="63" name="Rectangle: Rounded Corners 62">
              <a:extLst>
                <a:ext uri="{FF2B5EF4-FFF2-40B4-BE49-F238E27FC236}">
                  <a16:creationId xmlns:a16="http://schemas.microsoft.com/office/drawing/2014/main" id="{D24D86F7-7E35-6089-BAAF-91D13CE7C190}"/>
                </a:ext>
              </a:extLst>
            </p:cNvPr>
            <p:cNvSpPr/>
            <p:nvPr/>
          </p:nvSpPr>
          <p:spPr>
            <a:xfrm>
              <a:off x="827338" y="1962566"/>
              <a:ext cx="2000119" cy="2297430"/>
            </a:xfrm>
            <a:prstGeom prst="roundRect">
              <a:avLst/>
            </a:prstGeom>
            <a:gradFill>
              <a:gsLst>
                <a:gs pos="0">
                  <a:schemeClr val="bg1"/>
                </a:gs>
                <a:gs pos="0">
                  <a:schemeClr val="bg1"/>
                </a:gs>
                <a:gs pos="100000">
                  <a:schemeClr val="tx1">
                    <a:lumMod val="85000"/>
                  </a:schemeClr>
                </a:gs>
              </a:gsLst>
              <a:lin ang="5400000" scaled="1"/>
            </a:gradFill>
            <a:ln>
              <a:noFill/>
            </a:ln>
            <a:effectLst>
              <a:outerShdw blurRad="241300" dist="190500" dir="8100000" algn="tr" rotWithShape="0">
                <a:prstClr val="black">
                  <a:alpha val="87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a:effectLst>
                  <a:outerShdw blurRad="50800" dist="38100" dir="18900000" algn="bl" rotWithShape="0">
                    <a:prstClr val="black">
                      <a:alpha val="68000"/>
                    </a:prstClr>
                  </a:outerShdw>
                </a:effectLst>
              </a:endParaRPr>
            </a:p>
          </p:txBody>
        </p:sp>
        <p:sp>
          <p:nvSpPr>
            <p:cNvPr id="64" name="TextBox 63">
              <a:extLst>
                <a:ext uri="{FF2B5EF4-FFF2-40B4-BE49-F238E27FC236}">
                  <a16:creationId xmlns:a16="http://schemas.microsoft.com/office/drawing/2014/main" id="{449A5EAC-2091-643C-F560-837C10D73357}"/>
                </a:ext>
              </a:extLst>
            </p:cNvPr>
            <p:cNvSpPr txBox="1"/>
            <p:nvPr/>
          </p:nvSpPr>
          <p:spPr>
            <a:xfrm>
              <a:off x="1086740" y="2608924"/>
              <a:ext cx="1507146" cy="461665"/>
            </a:xfrm>
            <a:prstGeom prst="rect">
              <a:avLst/>
            </a:prstGeom>
            <a:noFill/>
          </p:spPr>
          <p:txBody>
            <a:bodyPr wrap="square" rtlCol="0">
              <a:spAutoFit/>
            </a:bodyPr>
            <a:lstStyle/>
            <a:p>
              <a:pPr algn="ctr"/>
              <a:r>
                <a:rPr lang="en-US" sz="2400" err="1">
                  <a:latin typeface="Times New Roman" panose="02020603050405020304" pitchFamily="18" charset="0"/>
                  <a:cs typeface="Times New Roman" panose="02020603050405020304" pitchFamily="18" charset="0"/>
                </a:rPr>
                <a:t>XGBoost</a:t>
              </a:r>
              <a:endParaRPr lang="en-IN" sz="240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7979CF18-74A0-02F4-05C2-BE1429E808CC}"/>
                </a:ext>
              </a:extLst>
            </p:cNvPr>
            <p:cNvSpPr txBox="1"/>
            <p:nvPr/>
          </p:nvSpPr>
          <p:spPr>
            <a:xfrm>
              <a:off x="1328764" y="3159405"/>
              <a:ext cx="1159551"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96.22%</a:t>
              </a:r>
              <a:endParaRPr lang="en-IN" sz="2400">
                <a:latin typeface="Times New Roman" panose="02020603050405020304" pitchFamily="18"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436A69AC-70C2-9C53-5747-C29ED35AC0A2}"/>
              </a:ext>
            </a:extLst>
          </p:cNvPr>
          <p:cNvGrpSpPr/>
          <p:nvPr/>
        </p:nvGrpSpPr>
        <p:grpSpPr>
          <a:xfrm>
            <a:off x="6019435" y="1931948"/>
            <a:ext cx="2000119" cy="2297430"/>
            <a:chOff x="827338" y="1962566"/>
            <a:chExt cx="2000119" cy="2297430"/>
          </a:xfrm>
          <a:effectLst>
            <a:outerShdw blurRad="673100" dist="266700" dir="9060000" sx="98000" sy="98000" algn="t" rotWithShape="0">
              <a:srgbClr val="00B0F0">
                <a:alpha val="73000"/>
              </a:srgbClr>
            </a:outerShdw>
          </a:effectLst>
        </p:grpSpPr>
        <p:sp>
          <p:nvSpPr>
            <p:cNvPr id="67" name="Rectangle: Rounded Corners 66">
              <a:extLst>
                <a:ext uri="{FF2B5EF4-FFF2-40B4-BE49-F238E27FC236}">
                  <a16:creationId xmlns:a16="http://schemas.microsoft.com/office/drawing/2014/main" id="{5CFB54A0-DFC6-5F4D-E45C-CA50660DA372}"/>
                </a:ext>
              </a:extLst>
            </p:cNvPr>
            <p:cNvSpPr/>
            <p:nvPr/>
          </p:nvSpPr>
          <p:spPr>
            <a:xfrm>
              <a:off x="827338" y="1962566"/>
              <a:ext cx="2000119" cy="2297430"/>
            </a:xfrm>
            <a:prstGeom prst="roundRect">
              <a:avLst/>
            </a:prstGeom>
            <a:gradFill flip="none" rotWithShape="1">
              <a:gsLst>
                <a:gs pos="0">
                  <a:schemeClr val="bg1"/>
                </a:gs>
                <a:gs pos="40000">
                  <a:schemeClr val="bg1"/>
                </a:gs>
                <a:gs pos="90000">
                  <a:schemeClr val="accent6">
                    <a:lumMod val="20000"/>
                    <a:lumOff val="80000"/>
                  </a:schemeClr>
                </a:gs>
              </a:gsLst>
              <a:path path="circle">
                <a:fillToRect l="50000" t="-80000" r="50000" b="180000"/>
              </a:path>
              <a:tileRect/>
            </a:gradFill>
            <a:ln>
              <a:noFill/>
            </a:ln>
            <a:effectLst>
              <a:outerShdw blurRad="241300" dist="190500" dir="8100000" algn="tr" rotWithShape="0">
                <a:prstClr val="black">
                  <a:alpha val="87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a:effectLst>
                  <a:outerShdw blurRad="50800" dist="38100" dir="18900000" algn="bl" rotWithShape="0">
                    <a:prstClr val="black">
                      <a:alpha val="68000"/>
                    </a:prstClr>
                  </a:outerShdw>
                </a:effectLst>
              </a:endParaRPr>
            </a:p>
          </p:txBody>
        </p:sp>
        <p:sp>
          <p:nvSpPr>
            <p:cNvPr id="68" name="TextBox 67">
              <a:extLst>
                <a:ext uri="{FF2B5EF4-FFF2-40B4-BE49-F238E27FC236}">
                  <a16:creationId xmlns:a16="http://schemas.microsoft.com/office/drawing/2014/main" id="{3185037E-F8CD-60AD-E654-BDD7934F0E7F}"/>
                </a:ext>
              </a:extLst>
            </p:cNvPr>
            <p:cNvSpPr txBox="1"/>
            <p:nvPr/>
          </p:nvSpPr>
          <p:spPr>
            <a:xfrm>
              <a:off x="1195814" y="2576094"/>
              <a:ext cx="1280791"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Stacking</a:t>
              </a:r>
              <a:endParaRPr lang="en-IN" sz="240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E29C0EDE-D3EB-6EDE-4B86-1EF8E402449E}"/>
                </a:ext>
              </a:extLst>
            </p:cNvPr>
            <p:cNvSpPr txBox="1"/>
            <p:nvPr/>
          </p:nvSpPr>
          <p:spPr>
            <a:xfrm>
              <a:off x="1296365" y="3159405"/>
              <a:ext cx="1159551"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95.21%</a:t>
              </a:r>
              <a:endParaRPr lang="en-IN" sz="2400">
                <a:latin typeface="Times New Roman" panose="02020603050405020304" pitchFamily="18"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517E0F5-1F60-D82F-088A-6FCD53E2AA8F}"/>
              </a:ext>
            </a:extLst>
          </p:cNvPr>
          <p:cNvGrpSpPr/>
          <p:nvPr/>
        </p:nvGrpSpPr>
        <p:grpSpPr>
          <a:xfrm>
            <a:off x="8730418" y="1912686"/>
            <a:ext cx="2000119" cy="2297430"/>
            <a:chOff x="827338" y="1962566"/>
            <a:chExt cx="2000119" cy="2297430"/>
          </a:xfrm>
          <a:effectLst>
            <a:outerShdw blurRad="673100" dist="266700" dir="9060000" sx="98000" sy="98000" algn="t" rotWithShape="0">
              <a:srgbClr val="00B0F0">
                <a:alpha val="73000"/>
              </a:srgbClr>
            </a:outerShdw>
          </a:effectLst>
        </p:grpSpPr>
        <p:sp>
          <p:nvSpPr>
            <p:cNvPr id="71" name="Rectangle: Rounded Corners 70">
              <a:extLst>
                <a:ext uri="{FF2B5EF4-FFF2-40B4-BE49-F238E27FC236}">
                  <a16:creationId xmlns:a16="http://schemas.microsoft.com/office/drawing/2014/main" id="{35522451-83BF-7D7F-4488-64DCE9CE137E}"/>
                </a:ext>
              </a:extLst>
            </p:cNvPr>
            <p:cNvSpPr/>
            <p:nvPr/>
          </p:nvSpPr>
          <p:spPr>
            <a:xfrm>
              <a:off x="827338" y="1962566"/>
              <a:ext cx="2000119" cy="2297430"/>
            </a:xfrm>
            <a:prstGeom prst="roundRect">
              <a:avLst/>
            </a:prstGeom>
            <a:gradFill flip="none" rotWithShape="1">
              <a:gsLst>
                <a:gs pos="0">
                  <a:schemeClr val="bg1"/>
                </a:gs>
                <a:gs pos="38000">
                  <a:schemeClr val="bg1"/>
                </a:gs>
                <a:gs pos="100000">
                  <a:schemeClr val="accent2">
                    <a:lumMod val="60000"/>
                    <a:lumOff val="40000"/>
                  </a:schemeClr>
                </a:gs>
              </a:gsLst>
              <a:path path="circle">
                <a:fillToRect l="50000" t="-80000" r="50000" b="180000"/>
              </a:path>
              <a:tileRect/>
            </a:gradFill>
            <a:ln>
              <a:noFill/>
            </a:ln>
            <a:effectLst>
              <a:outerShdw blurRad="241300" dist="190500" dir="8100000" algn="tr" rotWithShape="0">
                <a:prstClr val="black">
                  <a:alpha val="87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a:effectLst>
                  <a:outerShdw blurRad="50800" dist="38100" dir="18900000" algn="bl" rotWithShape="0">
                    <a:prstClr val="black">
                      <a:alpha val="68000"/>
                    </a:prstClr>
                  </a:outerShdw>
                </a:effectLst>
              </a:endParaRPr>
            </a:p>
          </p:txBody>
        </p:sp>
        <p:sp>
          <p:nvSpPr>
            <p:cNvPr id="72" name="TextBox 71">
              <a:extLst>
                <a:ext uri="{FF2B5EF4-FFF2-40B4-BE49-F238E27FC236}">
                  <a16:creationId xmlns:a16="http://schemas.microsoft.com/office/drawing/2014/main" id="{0A55DB7A-302D-C884-A629-F126A868D6BB}"/>
                </a:ext>
              </a:extLst>
            </p:cNvPr>
            <p:cNvSpPr txBox="1"/>
            <p:nvPr/>
          </p:nvSpPr>
          <p:spPr>
            <a:xfrm>
              <a:off x="1156479" y="2647462"/>
              <a:ext cx="1280791"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SVC</a:t>
              </a:r>
              <a:endParaRPr lang="en-IN" sz="240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637AB6D6-2972-F93C-6208-0C2B3206AE0B}"/>
                </a:ext>
              </a:extLst>
            </p:cNvPr>
            <p:cNvSpPr txBox="1"/>
            <p:nvPr/>
          </p:nvSpPr>
          <p:spPr>
            <a:xfrm>
              <a:off x="1296365" y="3159405"/>
              <a:ext cx="1159551"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95.13%</a:t>
              </a:r>
              <a:endParaRPr lang="en-IN" sz="2400">
                <a:latin typeface="Times New Roman" panose="02020603050405020304" pitchFamily="18"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AFCD3B98-F86F-E7D7-2E36-56EAB6EB9B67}"/>
              </a:ext>
            </a:extLst>
          </p:cNvPr>
          <p:cNvGrpSpPr/>
          <p:nvPr/>
        </p:nvGrpSpPr>
        <p:grpSpPr>
          <a:xfrm>
            <a:off x="11390356" y="1908654"/>
            <a:ext cx="2000119" cy="2297430"/>
            <a:chOff x="827338" y="1962566"/>
            <a:chExt cx="2000119" cy="2297430"/>
          </a:xfrm>
          <a:effectLst>
            <a:outerShdw blurRad="673100" dist="266700" dir="9060000" sx="98000" sy="98000" algn="t" rotWithShape="0">
              <a:srgbClr val="00B0F0">
                <a:alpha val="73000"/>
              </a:srgbClr>
            </a:outerShdw>
          </a:effectLst>
        </p:grpSpPr>
        <p:sp>
          <p:nvSpPr>
            <p:cNvPr id="75" name="Rectangle: Rounded Corners 74">
              <a:extLst>
                <a:ext uri="{FF2B5EF4-FFF2-40B4-BE49-F238E27FC236}">
                  <a16:creationId xmlns:a16="http://schemas.microsoft.com/office/drawing/2014/main" id="{171D8FD3-6939-C422-B43B-4A5C7F399083}"/>
                </a:ext>
              </a:extLst>
            </p:cNvPr>
            <p:cNvSpPr/>
            <p:nvPr/>
          </p:nvSpPr>
          <p:spPr>
            <a:xfrm>
              <a:off x="827338" y="1962566"/>
              <a:ext cx="2000119" cy="2297430"/>
            </a:xfrm>
            <a:prstGeom prst="roundRect">
              <a:avLst/>
            </a:prstGeom>
            <a:gradFill flip="none" rotWithShape="1">
              <a:gsLst>
                <a:gs pos="0">
                  <a:schemeClr val="bg1"/>
                </a:gs>
                <a:gs pos="45000">
                  <a:schemeClr val="bg1"/>
                </a:gs>
                <a:gs pos="100000">
                  <a:schemeClr val="accent1">
                    <a:lumMod val="60000"/>
                    <a:lumOff val="40000"/>
                  </a:schemeClr>
                </a:gs>
              </a:gsLst>
              <a:path path="circle">
                <a:fillToRect l="50000" t="-80000" r="50000" b="180000"/>
              </a:path>
              <a:tileRect/>
            </a:gradFill>
            <a:ln>
              <a:noFill/>
            </a:ln>
            <a:effectLst>
              <a:outerShdw blurRad="241300" dist="190500" dir="8100000" algn="tr" rotWithShape="0">
                <a:prstClr val="black">
                  <a:alpha val="87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a:effectLst>
                  <a:outerShdw blurRad="50800" dist="38100" dir="18900000" algn="bl" rotWithShape="0">
                    <a:prstClr val="black">
                      <a:alpha val="68000"/>
                    </a:prstClr>
                  </a:outerShdw>
                </a:effectLst>
              </a:endParaRPr>
            </a:p>
          </p:txBody>
        </p:sp>
        <p:sp>
          <p:nvSpPr>
            <p:cNvPr id="76" name="TextBox 75">
              <a:extLst>
                <a:ext uri="{FF2B5EF4-FFF2-40B4-BE49-F238E27FC236}">
                  <a16:creationId xmlns:a16="http://schemas.microsoft.com/office/drawing/2014/main" id="{FB30ED39-2A9F-6186-FBE4-67B3B83708C9}"/>
                </a:ext>
              </a:extLst>
            </p:cNvPr>
            <p:cNvSpPr txBox="1"/>
            <p:nvPr/>
          </p:nvSpPr>
          <p:spPr>
            <a:xfrm>
              <a:off x="1187001" y="2276252"/>
              <a:ext cx="1280791" cy="830997"/>
            </a:xfrm>
            <a:prstGeom prst="rect">
              <a:avLst/>
            </a:prstGeom>
            <a:noFill/>
            <a:ln>
              <a:noFill/>
            </a:ln>
          </p:spPr>
          <p:txBody>
            <a:bodyPr wrap="square" rtlCol="0">
              <a:spAutoFit/>
            </a:bodyPr>
            <a:lstStyle/>
            <a:p>
              <a:pPr algn="ctr"/>
              <a:r>
                <a:rPr lang="en-US" sz="2400">
                  <a:latin typeface="Times New Roman" panose="02020603050405020304" pitchFamily="18" charset="0"/>
                  <a:cs typeface="Times New Roman" panose="02020603050405020304" pitchFamily="18" charset="0"/>
                </a:rPr>
                <a:t>Decision</a:t>
              </a:r>
            </a:p>
            <a:p>
              <a:pPr algn="ctr"/>
              <a:r>
                <a:rPr lang="en-US" sz="2400">
                  <a:latin typeface="Times New Roman" panose="02020603050405020304" pitchFamily="18" charset="0"/>
                  <a:cs typeface="Times New Roman" panose="02020603050405020304" pitchFamily="18" charset="0"/>
                </a:rPr>
                <a:t>Tree</a:t>
              </a:r>
              <a:endParaRPr lang="en-IN" sz="2400">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9F3CE55D-1D6D-1975-9D30-F855044E9181}"/>
                </a:ext>
              </a:extLst>
            </p:cNvPr>
            <p:cNvSpPr txBox="1"/>
            <p:nvPr/>
          </p:nvSpPr>
          <p:spPr>
            <a:xfrm>
              <a:off x="1296365" y="3159405"/>
              <a:ext cx="1159551" cy="461665"/>
            </a:xfrm>
            <a:prstGeom prst="rect">
              <a:avLst/>
            </a:prstGeom>
            <a:noFill/>
            <a:ln>
              <a:noFill/>
            </a:ln>
          </p:spPr>
          <p:txBody>
            <a:bodyPr wrap="square" rtlCol="0">
              <a:spAutoFit/>
            </a:bodyPr>
            <a:lstStyle/>
            <a:p>
              <a:r>
                <a:rPr lang="en-US" sz="2400">
                  <a:latin typeface="Times New Roman" panose="02020603050405020304" pitchFamily="18" charset="0"/>
                  <a:cs typeface="Times New Roman" panose="02020603050405020304" pitchFamily="18" charset="0"/>
                </a:rPr>
                <a:t>94.55%</a:t>
              </a:r>
              <a:endParaRPr lang="en-IN" sz="24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642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1000" fill="hold"/>
                                        <p:tgtEl>
                                          <p:spTgt spid="62"/>
                                        </p:tgtEl>
                                        <p:attrNameLst>
                                          <p:attrName>ppt_x</p:attrName>
                                        </p:attrNameLst>
                                      </p:cBhvr>
                                      <p:tavLst>
                                        <p:tav tm="0">
                                          <p:val>
                                            <p:strVal val="#ppt_x"/>
                                          </p:val>
                                        </p:tav>
                                        <p:tav tm="100000">
                                          <p:val>
                                            <p:strVal val="#ppt_x"/>
                                          </p:val>
                                        </p:tav>
                                      </p:tavLst>
                                    </p:anim>
                                    <p:anim calcmode="lin" valueType="num">
                                      <p:cBhvr additive="base">
                                        <p:cTn id="12" dur="1000" fill="hold"/>
                                        <p:tgtEl>
                                          <p:spTgt spid="6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000" fill="hold"/>
                                        <p:tgtEl>
                                          <p:spTgt spid="66"/>
                                        </p:tgtEl>
                                        <p:attrNameLst>
                                          <p:attrName>ppt_x</p:attrName>
                                        </p:attrNameLst>
                                      </p:cBhvr>
                                      <p:tavLst>
                                        <p:tav tm="0">
                                          <p:val>
                                            <p:strVal val="#ppt_x"/>
                                          </p:val>
                                        </p:tav>
                                        <p:tav tm="100000">
                                          <p:val>
                                            <p:strVal val="#ppt_x"/>
                                          </p:val>
                                        </p:tav>
                                      </p:tavLst>
                                    </p:anim>
                                    <p:anim calcmode="lin" valueType="num">
                                      <p:cBhvr additive="base">
                                        <p:cTn id="16" dur="10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1000" fill="hold"/>
                                        <p:tgtEl>
                                          <p:spTgt spid="70"/>
                                        </p:tgtEl>
                                        <p:attrNameLst>
                                          <p:attrName>ppt_x</p:attrName>
                                        </p:attrNameLst>
                                      </p:cBhvr>
                                      <p:tavLst>
                                        <p:tav tm="0">
                                          <p:val>
                                            <p:strVal val="#ppt_x"/>
                                          </p:val>
                                        </p:tav>
                                        <p:tav tm="100000">
                                          <p:val>
                                            <p:strVal val="#ppt_x"/>
                                          </p:val>
                                        </p:tav>
                                      </p:tavLst>
                                    </p:anim>
                                    <p:anim calcmode="lin" valueType="num">
                                      <p:cBhvr additive="base">
                                        <p:cTn id="20" dur="1000" fill="hold"/>
                                        <p:tgtEl>
                                          <p:spTgt spid="7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1000" fill="hold"/>
                                        <p:tgtEl>
                                          <p:spTgt spid="74"/>
                                        </p:tgtEl>
                                        <p:attrNameLst>
                                          <p:attrName>ppt_x</p:attrName>
                                        </p:attrNameLst>
                                      </p:cBhvr>
                                      <p:tavLst>
                                        <p:tav tm="0">
                                          <p:val>
                                            <p:strVal val="#ppt_x"/>
                                          </p:val>
                                        </p:tav>
                                        <p:tav tm="100000">
                                          <p:val>
                                            <p:strVal val="#ppt_x"/>
                                          </p:val>
                                        </p:tav>
                                      </p:tavLst>
                                    </p:anim>
                                    <p:anim calcmode="lin" valueType="num">
                                      <p:cBhvr additive="base">
                                        <p:cTn id="24" dur="1000" fill="hold"/>
                                        <p:tgtEl>
                                          <p:spTgt spid="7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1000" fill="hold"/>
                                        <p:tgtEl>
                                          <p:spTgt spid="40"/>
                                        </p:tgtEl>
                                        <p:attrNameLst>
                                          <p:attrName>ppt_x</p:attrName>
                                        </p:attrNameLst>
                                      </p:cBhvr>
                                      <p:tavLst>
                                        <p:tav tm="0">
                                          <p:val>
                                            <p:strVal val="#ppt_x"/>
                                          </p:val>
                                        </p:tav>
                                        <p:tav tm="100000">
                                          <p:val>
                                            <p:strVal val="#ppt_x"/>
                                          </p:val>
                                        </p:tav>
                                      </p:tavLst>
                                    </p:anim>
                                    <p:anim calcmode="lin" valueType="num">
                                      <p:cBhvr additive="base">
                                        <p:cTn id="28" dur="1000" fill="hold"/>
                                        <p:tgtEl>
                                          <p:spTgt spid="4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1000" fill="hold"/>
                                        <p:tgtEl>
                                          <p:spTgt spid="46"/>
                                        </p:tgtEl>
                                        <p:attrNameLst>
                                          <p:attrName>ppt_x</p:attrName>
                                        </p:attrNameLst>
                                      </p:cBhvr>
                                      <p:tavLst>
                                        <p:tav tm="0">
                                          <p:val>
                                            <p:strVal val="#ppt_x"/>
                                          </p:val>
                                        </p:tav>
                                        <p:tav tm="100000">
                                          <p:val>
                                            <p:strVal val="#ppt_x"/>
                                          </p:val>
                                        </p:tav>
                                      </p:tavLst>
                                    </p:anim>
                                    <p:anim calcmode="lin" valueType="num">
                                      <p:cBhvr additive="base">
                                        <p:cTn id="32" dur="10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1000" fill="hold"/>
                                        <p:tgtEl>
                                          <p:spTgt spid="50"/>
                                        </p:tgtEl>
                                        <p:attrNameLst>
                                          <p:attrName>ppt_x</p:attrName>
                                        </p:attrNameLst>
                                      </p:cBhvr>
                                      <p:tavLst>
                                        <p:tav tm="0">
                                          <p:val>
                                            <p:strVal val="#ppt_x"/>
                                          </p:val>
                                        </p:tav>
                                        <p:tav tm="100000">
                                          <p:val>
                                            <p:strVal val="#ppt_x"/>
                                          </p:val>
                                        </p:tav>
                                      </p:tavLst>
                                    </p:anim>
                                    <p:anim calcmode="lin" valueType="num">
                                      <p:cBhvr additive="base">
                                        <p:cTn id="36" dur="1000" fill="hold"/>
                                        <p:tgtEl>
                                          <p:spTgt spid="5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1000" fill="hold"/>
                                        <p:tgtEl>
                                          <p:spTgt spid="54"/>
                                        </p:tgtEl>
                                        <p:attrNameLst>
                                          <p:attrName>ppt_x</p:attrName>
                                        </p:attrNameLst>
                                      </p:cBhvr>
                                      <p:tavLst>
                                        <p:tav tm="0">
                                          <p:val>
                                            <p:strVal val="#ppt_x"/>
                                          </p:val>
                                        </p:tav>
                                        <p:tav tm="100000">
                                          <p:val>
                                            <p:strVal val="#ppt_x"/>
                                          </p:val>
                                        </p:tav>
                                      </p:tavLst>
                                    </p:anim>
                                    <p:anim calcmode="lin" valueType="num">
                                      <p:cBhvr additive="base">
                                        <p:cTn id="40" dur="1000" fill="hold"/>
                                        <p:tgtEl>
                                          <p:spTgt spid="5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1000" fill="hold"/>
                                        <p:tgtEl>
                                          <p:spTgt spid="58"/>
                                        </p:tgtEl>
                                        <p:attrNameLst>
                                          <p:attrName>ppt_x</p:attrName>
                                        </p:attrNameLst>
                                      </p:cBhvr>
                                      <p:tavLst>
                                        <p:tav tm="0">
                                          <p:val>
                                            <p:strVal val="#ppt_x"/>
                                          </p:val>
                                        </p:tav>
                                        <p:tav tm="100000">
                                          <p:val>
                                            <p:strVal val="#ppt_x"/>
                                          </p:val>
                                        </p:tav>
                                      </p:tavLst>
                                    </p:anim>
                                    <p:anim calcmode="lin" valueType="num">
                                      <p:cBhvr additive="base">
                                        <p:cTn id="44" dur="1000" fill="hold"/>
                                        <p:tgtEl>
                                          <p:spTgt spid="58"/>
                                        </p:tgtEl>
                                        <p:attrNameLst>
                                          <p:attrName>ppt_y</p:attrName>
                                        </p:attrNameLst>
                                      </p:cBhvr>
                                      <p:tavLst>
                                        <p:tav tm="0">
                                          <p:val>
                                            <p:strVal val="1+#ppt_h/2"/>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1000" fill="hold"/>
                                        <p:tgtEl>
                                          <p:spTgt spid="9"/>
                                        </p:tgtEl>
                                        <p:attrNameLst>
                                          <p:attrName>ppt_x</p:attrName>
                                        </p:attrNameLst>
                                      </p:cBhvr>
                                      <p:tavLst>
                                        <p:tav tm="0">
                                          <p:val>
                                            <p:strVal val="0-#ppt_w/2"/>
                                          </p:val>
                                        </p:tav>
                                        <p:tav tm="100000">
                                          <p:val>
                                            <p:strVal val="#ppt_x"/>
                                          </p:val>
                                        </p:tav>
                                      </p:tavLst>
                                    </p:anim>
                                    <p:anim calcmode="lin" valueType="num">
                                      <p:cBhvr additive="base">
                                        <p:cTn id="4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145</TotalTime>
  <Words>674</Words>
  <Application>Microsoft Office PowerPoint</Application>
  <PresentationFormat>Custom</PresentationFormat>
  <Paragraphs>105</Paragraphs>
  <Slides>12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 Light</vt:lpstr>
      <vt:lpstr>Times New Roman</vt:lpstr>
      <vt:lpstr>Arial</vt:lpstr>
      <vt:lpstr>Barlow Bold</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adhilshaanvar482@outlook.com</cp:lastModifiedBy>
  <cp:revision>3</cp:revision>
  <dcterms:created xsi:type="dcterms:W3CDTF">2025-06-05T12:26:56Z</dcterms:created>
  <dcterms:modified xsi:type="dcterms:W3CDTF">2025-06-13T06:10:32Z</dcterms:modified>
</cp:coreProperties>
</file>